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42"/>
  </p:handoutMasterIdLst>
  <p:sldIdLst>
    <p:sldId id="356" r:id="rId3"/>
    <p:sldId id="357" r:id="rId4"/>
    <p:sldId id="622" r:id="rId5"/>
    <p:sldId id="623" r:id="rId6"/>
    <p:sldId id="624" r:id="rId7"/>
    <p:sldId id="625" r:id="rId8"/>
    <p:sldId id="626" r:id="rId9"/>
    <p:sldId id="359" r:id="rId10"/>
    <p:sldId id="482" r:id="rId11"/>
    <p:sldId id="360" r:id="rId12"/>
    <p:sldId id="411" r:id="rId13"/>
    <p:sldId id="363" r:id="rId14"/>
    <p:sldId id="571" r:id="rId15"/>
    <p:sldId id="369" r:id="rId16"/>
    <p:sldId id="370" r:id="rId17"/>
    <p:sldId id="373" r:id="rId18"/>
    <p:sldId id="386" r:id="rId19"/>
    <p:sldId id="379" r:id="rId21"/>
    <p:sldId id="389" r:id="rId22"/>
    <p:sldId id="392" r:id="rId23"/>
    <p:sldId id="405" r:id="rId24"/>
    <p:sldId id="394" r:id="rId25"/>
    <p:sldId id="397" r:id="rId26"/>
    <p:sldId id="398" r:id="rId27"/>
    <p:sldId id="426" r:id="rId28"/>
    <p:sldId id="427" r:id="rId29"/>
    <p:sldId id="483" r:id="rId30"/>
    <p:sldId id="431" r:id="rId31"/>
    <p:sldId id="485" r:id="rId32"/>
    <p:sldId id="434" r:id="rId33"/>
    <p:sldId id="436" r:id="rId34"/>
    <p:sldId id="439" r:id="rId35"/>
    <p:sldId id="444" r:id="rId36"/>
    <p:sldId id="449" r:id="rId37"/>
    <p:sldId id="454" r:id="rId38"/>
    <p:sldId id="465" r:id="rId39"/>
    <p:sldId id="466" r:id="rId40"/>
    <p:sldId id="470"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5224" userDrawn="1">
          <p15:clr>
            <a:srgbClr val="A4A3A4"/>
          </p15:clr>
        </p15:guide>
        <p15:guide id="2" orient="horz" pos="2238" userDrawn="1">
          <p15:clr>
            <a:srgbClr val="A4A3A4"/>
          </p15:clr>
        </p15:guide>
        <p15:guide id="3" pos="7789"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A0AB"/>
    <a:srgbClr val="788089"/>
    <a:srgbClr val="53585F"/>
    <a:srgbClr val="212121"/>
    <a:srgbClr val="145FA8"/>
    <a:srgbClr val="1B71F7"/>
    <a:srgbClr val="EB1546"/>
    <a:srgbClr val="6B0F4E"/>
    <a:srgbClr val="FFFFFF"/>
    <a:srgbClr val="C09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94718"/>
  </p:normalViewPr>
  <p:slideViewPr>
    <p:cSldViewPr snapToGrid="0" snapToObjects="1" showGuides="1">
      <p:cViewPr varScale="1">
        <p:scale>
          <a:sx n="56" d="100"/>
          <a:sy n="56" d="100"/>
        </p:scale>
        <p:origin x="272" y="192"/>
      </p:cViewPr>
      <p:guideLst>
        <p:guide orient="horz" pos="5224"/>
        <p:guide orient="horz" pos="2238"/>
        <p:guide pos="7789"/>
        <p:guide pos="76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TW" altLang="en-US" smtClean="0"/>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p:txBody>
      </p:sp>
      <p:sp>
        <p:nvSpPr>
          <p:cNvPr id="34" name="Shape 34"/>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投影片圖像版面配置區 1"/>
          <p:cNvSpPr/>
          <p:nvPr>
            <p:ph type="sldImg"/>
          </p:nvPr>
        </p:nvSpPr>
        <p:spPr/>
      </p:sp>
      <p:sp>
        <p:nvSpPr>
          <p:cNvPr id="3" name="文字版面配置區 2"/>
          <p:cNvSpPr/>
          <p:nvPr>
            <p:ph type="body" idx="1"/>
          </p:nvPr>
        </p:nvSpPr>
        <p:spPr/>
        <p:txBody>
          <a:bodyPr/>
          <a:p>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投影片圖像版面配置區 1"/>
          <p:cNvSpPr/>
          <p:nvPr>
            <p:ph type="sldImg"/>
          </p:nvPr>
        </p:nvSpPr>
        <p:spPr/>
      </p:sp>
      <p:sp>
        <p:nvSpPr>
          <p:cNvPr id="3" name="文字版面配置區 2"/>
          <p:cNvSpPr/>
          <p:nvPr>
            <p:ph type="body" idx="1"/>
          </p:nvPr>
        </p:nvSpPr>
        <p:spPr/>
        <p:txBody>
          <a:bodyPr/>
          <a:p>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 name="幻燈片編號"/>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7" name="幻燈片編號"/>
          <p:cNvSpPr txBox="1">
            <a:spLocks noGrp="1"/>
          </p:cNvSpPr>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panose="020B0704020202020204"/>
                <a:ea typeface="Arial" panose="020B0704020202020204"/>
                <a:cs typeface="Arial" panose="020B0704020202020204"/>
                <a:sym typeface="Arial" panose="020B0704020202020204"/>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圖文＿黑">
    <p:bg>
      <p:bgPr>
        <a:solidFill>
          <a:srgbClr val="212121"/>
        </a:solidFill>
        <a:effectLst/>
      </p:bgPr>
    </p:bg>
    <p:spTree>
      <p:nvGrpSpPr>
        <p:cNvPr id="1" name=""/>
        <p:cNvGrpSpPr/>
        <p:nvPr/>
      </p:nvGrpSpPr>
      <p:grpSpPr>
        <a:xfrm>
          <a:off x="0" y="0"/>
          <a:ext cx="0" cy="0"/>
          <a:chOff x="0" y="0"/>
          <a:chExt cx="0" cy="0"/>
        </a:xfrm>
      </p:grpSpPr>
      <p:sp>
        <p:nvSpPr>
          <p:cNvPr id="258" name="矩形"/>
          <p:cNvSpPr>
            <a:spLocks noGrp="1"/>
          </p:cNvSpPr>
          <p:nvPr>
            <p:ph type="body" sz="quarter" idx="21"/>
          </p:nvPr>
        </p:nvSpPr>
        <p:spPr>
          <a:xfrm>
            <a:off x="-1" y="818578"/>
            <a:ext cx="752813" cy="1016001"/>
          </a:xfrm>
          <a:prstGeom prst="rect">
            <a:avLst/>
          </a:prstGeom>
          <a:solidFill>
            <a:srgbClr val="EBEBEB"/>
          </a:solidFill>
        </p:spPr>
        <p:txBody>
          <a:bodyPr>
            <a:noAutofit/>
          </a:bodyPr>
          <a:lstStyle/>
          <a:p>
            <a:pPr marL="0" indent="0">
              <a:spcBef>
                <a:spcPts val="0"/>
              </a:spcBef>
              <a:buClrTx/>
              <a:buSzTx/>
              <a:buNone/>
              <a:defRPr b="0">
                <a:solidFill>
                  <a:srgbClr val="FFFFFF"/>
                </a:solidFill>
                <a:latin typeface="+mn-lt"/>
                <a:ea typeface="+mn-ea"/>
                <a:cs typeface="+mn-cs"/>
                <a:sym typeface="Helvetica Neue Medium" panose="02000503000000020004"/>
              </a:defRPr>
            </a:pPr>
          </a:p>
        </p:txBody>
      </p:sp>
      <p:sp>
        <p:nvSpPr>
          <p:cNvPr id="259" name="本頁重點或結論"/>
          <p:cNvSpPr txBox="1">
            <a:spLocks noGrp="1"/>
          </p:cNvSpPr>
          <p:nvPr>
            <p:ph type="body" sz="quarter" idx="22" hasCustomPrompt="1"/>
          </p:nvPr>
        </p:nvSpPr>
        <p:spPr>
          <a:xfrm>
            <a:off x="1020648" y="774128"/>
            <a:ext cx="5448301" cy="1104901"/>
          </a:xfrm>
          <a:prstGeom prst="rect">
            <a:avLst/>
          </a:prstGeom>
        </p:spPr>
        <p:txBody>
          <a:bodyPr wrap="none">
            <a:spAutoFit/>
          </a:bodyPr>
          <a:lstStyle>
            <a:lvl1pPr marL="0" indent="0" algn="l">
              <a:lnSpc>
                <a:spcPct val="90000"/>
              </a:lnSpc>
              <a:spcBef>
                <a:spcPts val="0"/>
              </a:spcBef>
              <a:buClrTx/>
              <a:buSzTx/>
              <a:buNone/>
              <a:defRPr sz="6000">
                <a:solidFill>
                  <a:srgbClr val="FFFFFF"/>
                </a:solidFill>
                <a:latin typeface="Microsoft YaHei"/>
                <a:ea typeface="Microsoft YaHei"/>
                <a:cs typeface="Microsoft YaHei"/>
                <a:sym typeface="Microsoft YaHei"/>
              </a:defRPr>
            </a:lvl1pPr>
          </a:lstStyle>
          <a:p>
            <a:r>
              <a:t>本頁重點或結論</a:t>
            </a:r>
          </a:p>
        </p:txBody>
      </p:sp>
      <p:sp>
        <p:nvSpPr>
          <p:cNvPr id="260" name="段落標題或重點…"/>
          <p:cNvSpPr txBox="1">
            <a:spLocks noGrp="1"/>
          </p:cNvSpPr>
          <p:nvPr>
            <p:ph type="body" sz="quarter" idx="23" hasCustomPrompt="1"/>
          </p:nvPr>
        </p:nvSpPr>
        <p:spPr>
          <a:xfrm>
            <a:off x="1058840" y="3371139"/>
            <a:ext cx="7734301" cy="1854201"/>
          </a:xfrm>
          <a:prstGeom prst="rect">
            <a:avLst/>
          </a:prstGeom>
        </p:spPr>
        <p:txBody>
          <a:bodyPr wrap="none" anchor="t">
            <a:spAutoFit/>
          </a:bodyPr>
          <a:lstStyle/>
          <a:p>
            <a:pPr marL="0" indent="0" algn="l">
              <a:spcBef>
                <a:spcPts val="0"/>
              </a:spcBef>
              <a:buClrTx/>
              <a:buSzTx/>
              <a:buNone/>
              <a:defRPr sz="4400">
                <a:solidFill>
                  <a:srgbClr val="FFFFFF"/>
                </a:solidFill>
                <a:latin typeface="Microsoft JhengHei"/>
                <a:ea typeface="Microsoft JhengHei"/>
                <a:cs typeface="Microsoft JhengHei"/>
                <a:sym typeface="Microsoft JhengHei"/>
              </a:defRPr>
            </a:pPr>
            <a:r>
              <a:t>段落標題或重點</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p:txBody>
      </p:sp>
      <p:sp>
        <p:nvSpPr>
          <p:cNvPr id="261" name="段落標題或重點…"/>
          <p:cNvSpPr txBox="1">
            <a:spLocks noGrp="1"/>
          </p:cNvSpPr>
          <p:nvPr>
            <p:ph type="body" sz="quarter" idx="24" hasCustomPrompt="1"/>
          </p:nvPr>
        </p:nvSpPr>
        <p:spPr>
          <a:xfrm>
            <a:off x="1058840" y="6597650"/>
            <a:ext cx="7734301" cy="1854200"/>
          </a:xfrm>
          <a:prstGeom prst="rect">
            <a:avLst/>
          </a:prstGeom>
        </p:spPr>
        <p:txBody>
          <a:bodyPr wrap="none" anchor="t">
            <a:spAutoFit/>
          </a:bodyPr>
          <a:lstStyle/>
          <a:p>
            <a:pPr marL="0" indent="0" algn="l">
              <a:spcBef>
                <a:spcPts val="0"/>
              </a:spcBef>
              <a:buClrTx/>
              <a:buSzTx/>
              <a:buNone/>
              <a:defRPr sz="4400">
                <a:solidFill>
                  <a:srgbClr val="FFFFFF"/>
                </a:solidFill>
                <a:latin typeface="Microsoft JhengHei"/>
                <a:ea typeface="Microsoft JhengHei"/>
                <a:cs typeface="Microsoft JhengHei"/>
                <a:sym typeface="Microsoft JhengHei"/>
              </a:defRPr>
            </a:pPr>
            <a:r>
              <a:t>段落標題或重點</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p:txBody>
      </p:sp>
      <p:sp>
        <p:nvSpPr>
          <p:cNvPr id="262" name="段落標題或重點…"/>
          <p:cNvSpPr txBox="1">
            <a:spLocks noGrp="1"/>
          </p:cNvSpPr>
          <p:nvPr>
            <p:ph type="body" sz="quarter" idx="25" hasCustomPrompt="1"/>
          </p:nvPr>
        </p:nvSpPr>
        <p:spPr>
          <a:xfrm>
            <a:off x="1058840" y="9824160"/>
            <a:ext cx="7734301" cy="1854201"/>
          </a:xfrm>
          <a:prstGeom prst="rect">
            <a:avLst/>
          </a:prstGeom>
        </p:spPr>
        <p:txBody>
          <a:bodyPr wrap="none" anchor="t">
            <a:spAutoFit/>
          </a:bodyPr>
          <a:lstStyle/>
          <a:p>
            <a:pPr marL="0" indent="0" algn="l">
              <a:spcBef>
                <a:spcPts val="0"/>
              </a:spcBef>
              <a:buClrTx/>
              <a:buSzTx/>
              <a:buNone/>
              <a:defRPr sz="4400">
                <a:solidFill>
                  <a:srgbClr val="FFFFFF"/>
                </a:solidFill>
                <a:latin typeface="Microsoft JhengHei"/>
                <a:ea typeface="Microsoft JhengHei"/>
                <a:cs typeface="Microsoft JhengHei"/>
                <a:sym typeface="Microsoft JhengHei"/>
              </a:defRPr>
            </a:pPr>
            <a:r>
              <a:t>段落標題或重點</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a:p>
            <a:pPr marL="0" indent="0" algn="l">
              <a:spcBef>
                <a:spcPts val="0"/>
              </a:spcBef>
              <a:buClrTx/>
              <a:buSzTx/>
              <a:buNone/>
              <a:defRPr b="0">
                <a:solidFill>
                  <a:srgbClr val="FFFFFF"/>
                </a:solidFill>
                <a:latin typeface="Microsoft JhengHei"/>
                <a:ea typeface="Microsoft JhengHei"/>
                <a:cs typeface="Microsoft JhengHei"/>
                <a:sym typeface="Microsoft JhengHei"/>
              </a:defRPr>
            </a:pPr>
            <a:r>
              <a:t>內文說明內文說明內文說明內文說明內文說明</a:t>
            </a:r>
          </a:p>
        </p:txBody>
      </p:sp>
      <p:sp>
        <p:nvSpPr>
          <p:cNvPr id="263" name="影像"/>
          <p:cNvSpPr>
            <a:spLocks noGrp="1"/>
          </p:cNvSpPr>
          <p:nvPr>
            <p:ph type="pic" sz="half" idx="26"/>
          </p:nvPr>
        </p:nvSpPr>
        <p:spPr>
          <a:xfrm>
            <a:off x="10789771" y="3483523"/>
            <a:ext cx="12547586" cy="8196754"/>
          </a:xfrm>
          <a:prstGeom prst="rect">
            <a:avLst/>
          </a:prstGeom>
        </p:spPr>
        <p:txBody>
          <a:bodyPr lIns="91439" tIns="45719" rIns="91439" bIns="45719" anchor="t">
            <a:noAutofit/>
          </a:bodyPr>
          <a:lstStyle/>
          <a:p/>
        </p:txBody>
      </p:sp>
      <p:sp>
        <p:nvSpPr>
          <p:cNvPr id="264" name="幻燈片編號"/>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重點＿白">
    <p:bg>
      <p:bgPr>
        <a:solidFill>
          <a:srgbClr val="C09860"/>
        </a:solidFill>
        <a:effectLst/>
      </p:bgPr>
    </p:bg>
    <p:spTree>
      <p:nvGrpSpPr>
        <p:cNvPr id="1" name=""/>
        <p:cNvGrpSpPr/>
        <p:nvPr/>
      </p:nvGrpSpPr>
      <p:grpSpPr>
        <a:xfrm>
          <a:off x="0" y="0"/>
          <a:ext cx="0" cy="0"/>
          <a:chOff x="0" y="0"/>
          <a:chExt cx="0" cy="0"/>
        </a:xfrm>
      </p:grpSpPr>
      <p:sp>
        <p:nvSpPr>
          <p:cNvPr id="179" name="這一頁放非常重要…"/>
          <p:cNvSpPr txBox="1">
            <a:spLocks noGrp="1"/>
          </p:cNvSpPr>
          <p:nvPr>
            <p:ph type="body" sz="quarter" idx="21" hasCustomPrompt="1"/>
          </p:nvPr>
        </p:nvSpPr>
        <p:spPr>
          <a:xfrm>
            <a:off x="7054849" y="3450182"/>
            <a:ext cx="10274301" cy="3454401"/>
          </a:xfrm>
          <a:prstGeom prst="rect">
            <a:avLst/>
          </a:prstGeom>
        </p:spPr>
        <p:txBody>
          <a:bodyPr wrap="none">
            <a:spAutoFit/>
          </a:bodyPr>
          <a:lstStyle/>
          <a:p>
            <a:pPr marL="0" indent="0">
              <a:spcBef>
                <a:spcPts val="0"/>
              </a:spcBef>
              <a:buClrTx/>
              <a:buSzTx/>
              <a:buNone/>
              <a:defRPr sz="10000">
                <a:solidFill>
                  <a:srgbClr val="FFFFFF"/>
                </a:solidFill>
                <a:latin typeface="Microsoft YaHei"/>
                <a:ea typeface="Microsoft YaHei"/>
                <a:cs typeface="Microsoft YaHei"/>
                <a:sym typeface="Microsoft YaHei"/>
              </a:defRPr>
            </a:pPr>
            <a:r>
              <a:t>這一頁放非常重要</a:t>
            </a:r>
          </a:p>
          <a:p>
            <a:pPr marL="0" indent="0">
              <a:spcBef>
                <a:spcPts val="0"/>
              </a:spcBef>
              <a:buClrTx/>
              <a:buSzTx/>
              <a:buNone/>
              <a:defRPr sz="10000">
                <a:solidFill>
                  <a:srgbClr val="FFFFFF"/>
                </a:solidFill>
                <a:latin typeface="Microsoft YaHei"/>
                <a:ea typeface="Microsoft YaHei"/>
                <a:cs typeface="Microsoft YaHei"/>
                <a:sym typeface="Microsoft YaHei"/>
              </a:defRPr>
            </a:pPr>
            <a:r>
              <a:t>必須強調的內容</a:t>
            </a:r>
          </a:p>
        </p:txBody>
      </p:sp>
      <p:sp>
        <p:nvSpPr>
          <p:cNvPr id="180" name="“"/>
          <p:cNvSpPr txBox="1">
            <a:spLocks noGrp="1"/>
          </p:cNvSpPr>
          <p:nvPr>
            <p:ph type="body" sz="quarter" idx="22" hasCustomPrompt="1"/>
          </p:nvPr>
        </p:nvSpPr>
        <p:spPr>
          <a:xfrm>
            <a:off x="10248196" y="8621007"/>
            <a:ext cx="2654301" cy="3454401"/>
          </a:xfrm>
          <a:prstGeom prst="rect">
            <a:avLst/>
          </a:prstGeom>
        </p:spPr>
        <p:txBody>
          <a:bodyPr wrap="none" anchor="t">
            <a:spAutoFit/>
          </a:bodyPr>
          <a:lstStyle>
            <a:lvl1pPr marL="0" indent="0">
              <a:spcBef>
                <a:spcPts val="0"/>
              </a:spcBef>
              <a:buClrTx/>
              <a:buSzTx/>
              <a:buNone/>
              <a:defRPr sz="20000">
                <a:solidFill>
                  <a:srgbClr val="FFFFFF"/>
                </a:solidFill>
                <a:latin typeface="Microsoft YaHei"/>
                <a:ea typeface="Microsoft YaHei"/>
                <a:cs typeface="Microsoft YaHei"/>
                <a:sym typeface="Microsoft YaHei"/>
              </a:defRPr>
            </a:lvl1pPr>
          </a:lstStyle>
          <a:p>
            <a:r>
              <a:t>“</a:t>
            </a:r>
          </a:p>
        </p:txBody>
      </p:sp>
      <p:sp>
        <p:nvSpPr>
          <p:cNvPr id="181" name="幻燈片編號"/>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大標題文字"/>
          <p:cNvSpPr txBox="1">
            <a:spLocks noGrp="1"/>
          </p:cNvSpPr>
          <p:nvPr>
            <p:ph type="title"/>
          </p:nvPr>
        </p:nvSpPr>
        <p:spPr>
          <a:xfrm>
            <a:off x="1689099" y="355599"/>
            <a:ext cx="21005803" cy="2286001"/>
          </a:xfrm>
          <a:prstGeom prst="rect">
            <a:avLst/>
          </a:prstGeom>
          <a:ln w="3175">
            <a:miter lim="400000"/>
          </a:ln>
        </p:spPr>
        <p:txBody>
          <a:bodyPr lIns="50800" tIns="50800" rIns="50800" bIns="50800" anchor="ctr">
            <a:normAutofit/>
          </a:bodyPr>
          <a:lstStyle/>
          <a:p>
            <a:r>
              <a:t>大標題文字</a:t>
            </a:r>
          </a:p>
        </p:txBody>
      </p:sp>
      <p:sp>
        <p:nvSpPr>
          <p:cNvPr id="3" name="內文層級一…"/>
          <p:cNvSpPr txBox="1">
            <a:spLocks noGrp="1"/>
          </p:cNvSpPr>
          <p:nvPr>
            <p:ph type="body" idx="1"/>
          </p:nvPr>
        </p:nvSpPr>
        <p:spPr>
          <a:xfrm>
            <a:off x="1689099" y="3149600"/>
            <a:ext cx="21005803" cy="9296400"/>
          </a:xfrm>
          <a:prstGeom prst="rect">
            <a:avLst/>
          </a:prstGeom>
          <a:ln w="3175">
            <a:miter lim="400000"/>
          </a:ln>
        </p:spPr>
        <p:txBody>
          <a:bodyPr lIns="50800" tIns="50800" rIns="50800" bIns="50800" anchor="ctr">
            <a:normAutofit/>
          </a:bodyPr>
          <a:lstStyle/>
          <a:p>
            <a:r>
              <a:t>內文層級一</a:t>
            </a:r>
          </a:p>
          <a:p>
            <a:pPr lvl="1"/>
            <a:r>
              <a:t>內文層級二</a:t>
            </a:r>
          </a:p>
          <a:p>
            <a:pPr lvl="2"/>
            <a:r>
              <a:t>內文層級三</a:t>
            </a:r>
          </a:p>
          <a:p>
            <a:pPr lvl="3"/>
            <a:r>
              <a:t>內文層級四</a:t>
            </a:r>
          </a:p>
          <a:p>
            <a:pPr lvl="4"/>
            <a:r>
              <a:t>內文層級五</a:t>
            </a:r>
          </a:p>
        </p:txBody>
      </p:sp>
      <p:sp>
        <p:nvSpPr>
          <p:cNvPr id="4" name="幻燈片編號"/>
          <p:cNvSpPr txBox="1">
            <a:spLocks noGrp="1"/>
          </p:cNvSpPr>
          <p:nvPr>
            <p:ph type="sldNum" sz="quarter" idx="2"/>
          </p:nvPr>
        </p:nvSpPr>
        <p:spPr>
          <a:xfrm>
            <a:off x="11959031" y="13081000"/>
            <a:ext cx="453238" cy="461059"/>
          </a:xfrm>
          <a:prstGeom prst="rect">
            <a:avLst/>
          </a:prstGeom>
          <a:ln w="3175">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1pPr>
      <a:lvl2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2pPr>
      <a:lvl3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3pPr>
      <a:lvl4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4pPr>
      <a:lvl5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5pPr>
      <a:lvl6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6pPr>
      <a:lvl7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7pPr>
      <a:lvl8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8pPr>
      <a:lvl9pPr marL="0" marR="0" indent="0" algn="ctr" defTabSz="825500" rtl="0" latinLnBrk="0">
        <a:lnSpc>
          <a:spcPct val="100000"/>
        </a:lnSpc>
        <a:spcBef>
          <a:spcPts val="0"/>
        </a:spcBef>
        <a:spcAft>
          <a:spcPts val="0"/>
        </a:spcAft>
        <a:buClrTx/>
        <a:buSzTx/>
        <a:buFontTx/>
        <a:buNone/>
        <a:defRPr sz="11000" b="0" i="0" u="none" strike="noStrike" cap="none" spc="0" baseline="0">
          <a:solidFill>
            <a:srgbClr val="FFFFFF"/>
          </a:solidFill>
          <a:uFillTx/>
          <a:latin typeface="+mn-lt"/>
          <a:ea typeface="+mn-ea"/>
          <a:cs typeface="+mn-cs"/>
          <a:sym typeface="Helvetica Neue Medium" panose="02000503000000020004"/>
        </a:defRPr>
      </a:lvl9pPr>
    </p:titleStyle>
    <p:body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Evan-Wong-FSD/RentHub-FRDProject"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ichgoldman.com.hk/zh" TargetMode="Externa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hyperlink" Target="https://www.funki.com.hk/online-application" TargetMode="Externa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Evan-Wong-FSD/ERP-Korise" TargetMode="External"/></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1" Type="http://schemas.openxmlformats.org/officeDocument/2006/relationships/slideLayout" Target="../slideLayouts/slideLayout2.xml"/><Relationship Id="rId10" Type="http://schemas.openxmlformats.org/officeDocument/2006/relationships/image" Target="../media/image20.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dobeStock_199229077.jpeg" descr="AdobeStock_199229077.jpeg"/>
          <p:cNvPicPr>
            <a:picLocks noChangeAspect="1"/>
          </p:cNvPicPr>
          <p:nvPr/>
        </p:nvPicPr>
        <p:blipFill>
          <a:blip r:embed="rId1"/>
          <a:srcRect l="13767" r="13767"/>
          <a:stretch>
            <a:fillRect/>
          </a:stretch>
        </p:blipFill>
        <p:spPr>
          <a:xfrm>
            <a:off x="9524" y="0"/>
            <a:ext cx="24384001" cy="13716001"/>
          </a:xfrm>
          <a:prstGeom prst="rect">
            <a:avLst/>
          </a:prstGeom>
          <a:ln w="3175">
            <a:miter lim="400000"/>
            <a:headEnd/>
            <a:tailEnd/>
          </a:ln>
        </p:spPr>
      </p:pic>
      <p:sp>
        <p:nvSpPr>
          <p:cNvPr id="15" name="矩形"/>
          <p:cNvSpPr/>
          <p:nvPr/>
        </p:nvSpPr>
        <p:spPr>
          <a:xfrm>
            <a:off x="0" y="0"/>
            <a:ext cx="24384001" cy="13716001"/>
          </a:xfrm>
          <a:prstGeom prst="rect">
            <a:avLst/>
          </a:prstGeom>
          <a:solidFill>
            <a:srgbClr val="EBEBEB">
              <a:alpha val="0"/>
            </a:srgbClr>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10" name="矩形"/>
          <p:cNvSpPr/>
          <p:nvPr/>
        </p:nvSpPr>
        <p:spPr>
          <a:xfrm>
            <a:off x="214144" y="209549"/>
            <a:ext cx="23974761" cy="13296901"/>
          </a:xfrm>
          <a:prstGeom prst="rect">
            <a:avLst/>
          </a:prstGeom>
          <a:ln w="419100">
            <a:solidFill>
              <a:srgbClr val="C09860"/>
            </a:solidFill>
            <a:miter lim="400000"/>
          </a:ln>
        </p:spPr>
        <p:txBody>
          <a:bodyPr lIns="63500" tIns="63500" rIns="63500" bIns="63500" anchor="ctr"/>
          <a:lstStyle/>
          <a:p>
            <a:pPr defTabSz="821690">
              <a:defRPr sz="2400" b="0">
                <a:latin typeface="Helvetica Light"/>
                <a:ea typeface="Helvetica Light"/>
                <a:cs typeface="Helvetica Light"/>
                <a:sym typeface="Helvetica Light"/>
              </a:defRPr>
            </a:pPr>
          </a:p>
        </p:txBody>
      </p:sp>
      <p:sp>
        <p:nvSpPr>
          <p:cNvPr id="11" name="部門、報告人、日期等補充資訊"/>
          <p:cNvSpPr txBox="1"/>
          <p:nvPr/>
        </p:nvSpPr>
        <p:spPr>
          <a:xfrm>
            <a:off x="2251517" y="7425776"/>
            <a:ext cx="2423795" cy="655320"/>
          </a:xfrm>
          <a:prstGeom prst="rect">
            <a:avLst/>
          </a:prstGeom>
          <a:ln w="3175">
            <a:miter lim="400000"/>
          </a:ln>
        </p:spPr>
        <p:txBody>
          <a:bodyPr wrap="none" lIns="50800" tIns="50800" rIns="50800" bIns="50800" anchor="ctr">
            <a:spAutoFit/>
          </a:bodyPr>
          <a:lstStyle>
            <a:lvl1pPr algn="l">
              <a:defRPr sz="3600" b="0">
                <a:solidFill>
                  <a:srgbClr val="434343"/>
                </a:solidFill>
                <a:latin typeface="Microsoft JhengHei"/>
                <a:ea typeface="Microsoft JhengHei"/>
                <a:cs typeface="Microsoft JhengHei"/>
                <a:sym typeface="Microsoft JhengHei"/>
              </a:defRPr>
            </a:lvl1pPr>
          </a:lstStyle>
          <a:p>
            <a:r>
              <a:rPr lang="en-US"/>
              <a:t>Evan Wong</a:t>
            </a:r>
            <a:endParaRPr lang="en-US"/>
          </a:p>
        </p:txBody>
      </p:sp>
      <p:sp>
        <p:nvSpPr>
          <p:cNvPr id="13" name="這是簡報標題"/>
          <p:cNvSpPr txBox="1"/>
          <p:nvPr/>
        </p:nvSpPr>
        <p:spPr>
          <a:xfrm>
            <a:off x="2213417" y="5714598"/>
            <a:ext cx="9405620" cy="1486535"/>
          </a:xfrm>
          <a:prstGeom prst="rect">
            <a:avLst/>
          </a:prstGeom>
          <a:ln w="3175">
            <a:miter lim="400000"/>
          </a:ln>
        </p:spPr>
        <p:txBody>
          <a:bodyPr wrap="none" lIns="50800" tIns="50800" rIns="50800" bIns="50800" anchor="ctr">
            <a:spAutoFit/>
          </a:bodyPr>
          <a:lstStyle>
            <a:lvl1pPr algn="l">
              <a:defRPr sz="9000">
                <a:solidFill>
                  <a:srgbClr val="C09860"/>
                </a:solidFill>
                <a:latin typeface="Microsoft YaHei"/>
                <a:ea typeface="Microsoft YaHei"/>
                <a:cs typeface="Microsoft YaHei"/>
                <a:sym typeface="Microsoft YaHei"/>
              </a:defRPr>
            </a:lvl1pPr>
          </a:lstStyle>
          <a:p>
            <a:pPr algn="l"/>
            <a:r>
              <a:rPr lang="en-US" dirty="0"/>
              <a:t>Portfolio Projects</a:t>
            </a:r>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548513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x-none" dirty="0" err="1"/>
              <a:t>M</a:t>
            </a:r>
            <a:r>
              <a:rPr dirty="0" err="1"/>
              <a:t>ain function</a:t>
            </a:r>
            <a:r>
              <a:rPr lang="en-US" dirty="0" err="1"/>
              <a:t>s</a:t>
            </a:r>
            <a:endParaRPr lang="en-US" dirty="0" err="1"/>
          </a:p>
        </p:txBody>
      </p:sp>
      <p:sp>
        <p:nvSpPr>
          <p:cNvPr id="85" name="段落標題或重點…"/>
          <p:cNvSpPr txBox="1"/>
          <p:nvPr/>
        </p:nvSpPr>
        <p:spPr>
          <a:xfrm>
            <a:off x="1058545" y="5631180"/>
            <a:ext cx="7734935" cy="216344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t>Production management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Planning</a:t>
            </a:r>
            <a:r>
              <a:rPr lang="en-US"/>
              <a:t> and </a:t>
            </a:r>
            <a:r>
              <a:t>controlling the production process, including material requirements planning and resource allocation.</a:t>
            </a:r>
          </a:p>
        </p:txBody>
      </p:sp>
      <p:sp>
        <p:nvSpPr>
          <p:cNvPr id="86" name="段落標題或重點…"/>
          <p:cNvSpPr txBox="1"/>
          <p:nvPr/>
        </p:nvSpPr>
        <p:spPr>
          <a:xfrm>
            <a:off x="1020445" y="8817610"/>
            <a:ext cx="7735570" cy="308673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t>Inventory management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Tracking and managing inventory levels</a:t>
            </a:r>
            <a:r>
              <a:rPr lang="en-US"/>
              <a:t>.</a:t>
            </a:r>
            <a:endParaRPr lang="en-US"/>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t>Creating material codes for </a:t>
            </a:r>
            <a:r>
              <a:rPr lang="en-US">
                <a:sym typeface="+mn-ea"/>
              </a:rPr>
              <a:t>inventories </a:t>
            </a:r>
            <a:r>
              <a:rPr lang="en-US"/>
              <a:t>to establish a standardized and structured system for identifying and categorizing inventory items.</a:t>
            </a:r>
            <a:endParaRPr lang="en-US"/>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84" name="段落標題或重點…"/>
          <p:cNvSpPr/>
          <p:nvPr/>
        </p:nvSpPr>
        <p:spPr>
          <a:xfrm>
            <a:off x="1058545" y="2444115"/>
            <a:ext cx="7734300" cy="216344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dirty="0" err="1"/>
              <a:t>Financial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err="1"/>
              <a:t>Including accounting, financial reporting, budget management, and cost control functionalities.</a:t>
            </a:r>
            <a:endParaRPr dirty="0" err="1"/>
          </a:p>
        </p:txBody>
      </p:sp>
      <p:sp>
        <p:nvSpPr>
          <p:cNvPr id="2" name="段落標題或重點…"/>
          <p:cNvSpPr txBox="1"/>
          <p:nvPr/>
        </p:nvSpPr>
        <p:spPr>
          <a:xfrm>
            <a:off x="15415260" y="2444115"/>
            <a:ext cx="7734300" cy="1701800"/>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t>Project management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Managing project schedules, resource allocation, and project costs.</a:t>
            </a:r>
          </a:p>
        </p:txBody>
      </p:sp>
      <p:sp>
        <p:nvSpPr>
          <p:cNvPr id="4" name="段落標題或重點…"/>
          <p:cNvSpPr txBox="1"/>
          <p:nvPr/>
        </p:nvSpPr>
        <p:spPr>
          <a:xfrm>
            <a:off x="15415260" y="8817610"/>
            <a:ext cx="7774940" cy="2378710"/>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t>Customer</a:t>
            </a:r>
            <a:r>
              <a:rPr lang="en-US"/>
              <a:t> and Supplier</a:t>
            </a:r>
            <a:r>
              <a:t> management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Tracking customer</a:t>
            </a:r>
            <a:r>
              <a:rPr lang="en-US"/>
              <a:t>s and suppliers</a:t>
            </a:r>
            <a:r>
              <a:t> information</a:t>
            </a:r>
            <a:r>
              <a:rPr lang="en-US"/>
              <a:t>.</a:t>
            </a:r>
            <a:endParaRPr lang="en-US"/>
          </a:p>
        </p:txBody>
      </p:sp>
      <p:sp>
        <p:nvSpPr>
          <p:cNvPr id="6" name="段落標題或重點…"/>
          <p:cNvSpPr txBox="1"/>
          <p:nvPr/>
        </p:nvSpPr>
        <p:spPr>
          <a:xfrm>
            <a:off x="15415260" y="5631180"/>
            <a:ext cx="7774940" cy="2163445"/>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t>Purchasing management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Managing the procurement process, including supplier selection, purchase orders, and supplier payments.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397129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x-none" dirty="0"/>
              <a:t>Flow chart</a:t>
            </a:r>
            <a:endParaRPr lang="x-none"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descr="Flow chart"/>
          <p:cNvPicPr>
            <a:picLocks noChangeAspect="1"/>
          </p:cNvPicPr>
          <p:nvPr/>
        </p:nvPicPr>
        <p:blipFill>
          <a:blip r:embed="rId1"/>
          <a:stretch>
            <a:fillRect/>
          </a:stretch>
        </p:blipFill>
        <p:spPr>
          <a:xfrm>
            <a:off x="4123690" y="1834515"/>
            <a:ext cx="16135985" cy="1151382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11" name="段落標題或重點…"/>
          <p:cNvSpPr txBox="1"/>
          <p:nvPr/>
        </p:nvSpPr>
        <p:spPr>
          <a:xfrm>
            <a:off x="1058545" y="3371215"/>
            <a:ext cx="8350250" cy="3716655"/>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algn="l" hangingPunct="1">
              <a:spcBef>
                <a:spcPts val="0"/>
              </a:spcBef>
              <a:buClrTx/>
              <a:buSzTx/>
              <a:buFontTx/>
              <a:buNone/>
              <a:defRPr sz="4400">
                <a:latin typeface="Microsoft JhengHei"/>
                <a:ea typeface="Microsoft JhengHei"/>
                <a:cs typeface="Microsoft JhengHei"/>
                <a:sym typeface="Microsoft JhengHei"/>
              </a:defRPr>
            </a:pPr>
            <a:r>
              <a:rPr>
                <a:sym typeface="+mn-ea"/>
              </a:rPr>
              <a:t>Customer</a:t>
            </a:r>
            <a:r>
              <a:rPr lang="en-US">
                <a:sym typeface="+mn-ea"/>
              </a:rPr>
              <a:t> and Supplier</a:t>
            </a:r>
            <a:r>
              <a:rPr>
                <a:sym typeface="+mn-ea"/>
              </a:rPr>
              <a:t> management</a:t>
            </a:r>
            <a:endParaRPr lang="zh-TW" altLang="en-US" sz="4400" dirty="0">
              <a:latin typeface="Microsoft JhengHei"/>
              <a:ea typeface="Microsoft JhengHei"/>
              <a:cs typeface="Microsoft JhengHei"/>
              <a:sym typeface="Microsoft JhengHei"/>
            </a:endParaRPr>
          </a:p>
          <a:p>
            <a:pPr algn="l" hangingPunct="1">
              <a:spcBef>
                <a:spcPts val="0"/>
              </a:spcBef>
              <a:buClrTx/>
              <a:buSzTx/>
              <a:defRPr b="0">
                <a:solidFill>
                  <a:srgbClr val="212121"/>
                </a:solidFill>
                <a:latin typeface="Microsoft JhengHei"/>
                <a:ea typeface="Microsoft JhengHei"/>
                <a:cs typeface="Microsoft JhengHei"/>
                <a:sym typeface="Microsoft JhengHei"/>
              </a:defRPr>
            </a:pPr>
            <a:r>
              <a:rPr lang="x-none" altLang="zh-TW" b="0" dirty="0">
                <a:solidFill>
                  <a:srgbClr val="212121"/>
                </a:solidFill>
                <a:latin typeface="Microsoft JhengHei"/>
                <a:ea typeface="Microsoft JhengHei"/>
                <a:cs typeface="Microsoft JhengHei"/>
                <a:sym typeface="Microsoft JhengHei"/>
              </a:rPr>
              <a:t>Record customer and supplier data.</a:t>
            </a:r>
            <a:endParaRPr lang="x-none" altLang="zh-TW" b="0" dirty="0">
              <a:solidFill>
                <a:srgbClr val="212121"/>
              </a:solidFill>
              <a:latin typeface="Microsoft JhengHei"/>
              <a:ea typeface="Microsoft JhengHei"/>
              <a:cs typeface="Microsoft JhengHei"/>
              <a:sym typeface="Microsoft JhengHei"/>
            </a:endParaRPr>
          </a:p>
          <a:p>
            <a:pPr algn="l" hangingPunct="1">
              <a:spcBef>
                <a:spcPts val="0"/>
              </a:spcBef>
              <a:buClrTx/>
              <a:buSzTx/>
              <a:defRPr b="0">
                <a:solidFill>
                  <a:srgbClr val="212121"/>
                </a:solidFill>
                <a:latin typeface="Microsoft JhengHei"/>
                <a:ea typeface="Microsoft JhengHei"/>
                <a:cs typeface="Microsoft JhengHei"/>
                <a:sym typeface="Microsoft JhengHei"/>
              </a:defRPr>
            </a:pPr>
            <a:r>
              <a:rPr lang="x-none" b="0" dirty="0">
                <a:solidFill>
                  <a:srgbClr val="212121"/>
                </a:solidFill>
                <a:latin typeface="Microsoft JhengHei"/>
                <a:ea typeface="Microsoft JhengHei"/>
                <a:cs typeface="Microsoft JhengHei"/>
                <a:sym typeface="Microsoft JhengHei"/>
              </a:rPr>
              <a:t>Validate user-entered data before submission to ensure compliance with rules and prevent duplicates.</a:t>
            </a:r>
            <a:endParaRPr lang="x-none" b="0" dirty="0">
              <a:solidFill>
                <a:srgbClr val="212121"/>
              </a:solidFill>
              <a:latin typeface="Microsoft JhengHei"/>
              <a:ea typeface="Microsoft JhengHei"/>
              <a:cs typeface="Microsoft JhengHei"/>
              <a:sym typeface="Microsoft JhengHei"/>
            </a:endParaRPr>
          </a:p>
          <a:p>
            <a:pPr algn="l" hangingPunct="1">
              <a:spcBef>
                <a:spcPts val="0"/>
              </a:spcBef>
              <a:buClrTx/>
              <a:buSzTx/>
              <a:defRPr b="0">
                <a:solidFill>
                  <a:srgbClr val="212121"/>
                </a:solidFill>
                <a:latin typeface="Microsoft JhengHei"/>
                <a:ea typeface="Microsoft JhengHei"/>
                <a:cs typeface="Microsoft JhengHei"/>
                <a:sym typeface="Microsoft JhengHei"/>
              </a:defRPr>
            </a:pPr>
            <a:r>
              <a:rPr b="0" dirty="0">
                <a:solidFill>
                  <a:srgbClr val="212121"/>
                </a:solidFill>
                <a:latin typeface="Microsoft JhengHei"/>
                <a:ea typeface="Microsoft JhengHei"/>
                <a:cs typeface="Microsoft JhengHei"/>
                <a:sym typeface="Microsoft JhengHei"/>
              </a:rPr>
              <a:t>Provide CRUD functionality.</a:t>
            </a:r>
            <a:endParaRPr b="0" dirty="0">
              <a:solidFill>
                <a:srgbClr val="212121"/>
              </a:solidFill>
              <a:latin typeface="Microsoft JhengHei"/>
              <a:ea typeface="Microsoft JhengHei"/>
              <a:cs typeface="Microsoft JhengHei"/>
              <a:sym typeface="Microsoft JhengHei"/>
            </a:endParaRPr>
          </a:p>
        </p:txBody>
      </p:sp>
      <p:pic>
        <p:nvPicPr>
          <p:cNvPr id="5" name="圖片 4"/>
          <p:cNvPicPr>
            <a:picLocks noChangeAspect="1"/>
          </p:cNvPicPr>
          <p:nvPr/>
        </p:nvPicPr>
        <p:blipFill>
          <a:blip r:embed="rId1"/>
          <a:stretch>
            <a:fillRect/>
          </a:stretch>
        </p:blipFill>
        <p:spPr>
          <a:xfrm>
            <a:off x="11506200" y="860425"/>
            <a:ext cx="11506200" cy="6056630"/>
          </a:xfrm>
          <a:prstGeom prst="rect">
            <a:avLst/>
          </a:prstGeom>
        </p:spPr>
      </p:pic>
      <p:pic>
        <p:nvPicPr>
          <p:cNvPr id="6" name="圖片 5"/>
          <p:cNvPicPr>
            <a:picLocks noChangeAspect="1"/>
          </p:cNvPicPr>
          <p:nvPr/>
        </p:nvPicPr>
        <p:blipFill>
          <a:blip r:embed="rId2"/>
          <a:stretch>
            <a:fillRect/>
          </a:stretch>
        </p:blipFill>
        <p:spPr>
          <a:xfrm>
            <a:off x="11506200" y="7077075"/>
            <a:ext cx="11505600" cy="5452876"/>
          </a:xfrm>
          <a:prstGeom prst="rect">
            <a:avLst/>
          </a:prstGeom>
        </p:spPr>
      </p:pic>
      <p:sp>
        <p:nvSpPr>
          <p:cNvPr id="7" name="本頁重點或結論"/>
          <p:cNvSpPr txBox="1"/>
          <p:nvPr/>
        </p:nvSpPr>
        <p:spPr>
          <a:xfrm>
            <a:off x="1020445" y="860108"/>
            <a:ext cx="7924165" cy="1763395"/>
          </a:xfrm>
          <a:prstGeom prst="rect">
            <a:avLst/>
          </a:prstGeom>
          <a:ln w="3175">
            <a:miter lim="400000"/>
          </a:ln>
        </p:spPr>
        <p:txBody>
          <a:bodyPr wrap="squar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defRPr sz="4400">
                <a:solidFill>
                  <a:srgbClr val="C09860"/>
                </a:solidFill>
                <a:latin typeface="Microsoft JhengHei"/>
                <a:ea typeface="Microsoft JhengHei"/>
                <a:cs typeface="Microsoft JhengHei"/>
                <a:sym typeface="Microsoft JhengHei"/>
              </a:defRPr>
            </a:pPr>
            <a:r>
              <a:rPr lang="en-US" sz="6000">
                <a:sym typeface="+mn-ea"/>
              </a:rPr>
              <a:t>C</a:t>
            </a:r>
            <a:r>
              <a:rPr sz="6000">
                <a:sym typeface="+mn-ea"/>
              </a:rPr>
              <a:t>ustomer</a:t>
            </a:r>
            <a:r>
              <a:rPr lang="en-US" sz="6000">
                <a:sym typeface="+mn-ea"/>
              </a:rPr>
              <a:t>s and Suppliers</a:t>
            </a:r>
            <a:r>
              <a:rPr sz="6000">
                <a:sym typeface="+mn-ea"/>
              </a:rPr>
              <a:t> information</a:t>
            </a:r>
            <a:endParaRPr dirty="0"/>
          </a:p>
        </p:txBody>
      </p:sp>
      <p:sp>
        <p:nvSpPr>
          <p:cNvPr id="4" name="矩形 3"/>
          <p:cNvSpPr/>
          <p:nvPr/>
        </p:nvSpPr>
        <p:spPr>
          <a:xfrm>
            <a:off x="13357860" y="8127365"/>
            <a:ext cx="1830070" cy="440245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字方塊 7"/>
          <p:cNvSpPr txBox="1"/>
          <p:nvPr/>
        </p:nvSpPr>
        <p:spPr>
          <a:xfrm>
            <a:off x="9094470" y="10246995"/>
            <a:ext cx="241173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List of firms</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直線單箭頭接點 8"/>
          <p:cNvCxnSpPr>
            <a:stCxn id="4" idx="1"/>
            <a:endCxn id="8" idx="3"/>
          </p:cNvCxnSpPr>
          <p:nvPr/>
        </p:nvCxnSpPr>
        <p:spPr>
          <a:xfrm flipH="1">
            <a:off x="11506200" y="10328910"/>
            <a:ext cx="1851660" cy="20002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2" name="矩形 11"/>
          <p:cNvSpPr/>
          <p:nvPr/>
        </p:nvSpPr>
        <p:spPr>
          <a:xfrm>
            <a:off x="13752195" y="7630795"/>
            <a:ext cx="7379335" cy="32702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3" name="文字方塊 12"/>
          <p:cNvSpPr txBox="1"/>
          <p:nvPr/>
        </p:nvSpPr>
        <p:spPr>
          <a:xfrm>
            <a:off x="9094470" y="7564120"/>
            <a:ext cx="253873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Search bar</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4" name="直線單箭頭接點 13"/>
          <p:cNvCxnSpPr>
            <a:stCxn id="12" idx="1"/>
            <a:endCxn id="13" idx="3"/>
          </p:cNvCxnSpPr>
          <p:nvPr/>
        </p:nvCxnSpPr>
        <p:spPr>
          <a:xfrm flipH="1">
            <a:off x="11633200" y="7794625"/>
            <a:ext cx="2118995" cy="5143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5" name="矩形 14"/>
          <p:cNvSpPr/>
          <p:nvPr/>
        </p:nvSpPr>
        <p:spPr>
          <a:xfrm>
            <a:off x="21575395" y="7630795"/>
            <a:ext cx="414655" cy="32702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6" name="矩形 15"/>
          <p:cNvSpPr/>
          <p:nvPr/>
        </p:nvSpPr>
        <p:spPr>
          <a:xfrm>
            <a:off x="22117050" y="7630795"/>
            <a:ext cx="414655" cy="32702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7" name="文字方塊 16"/>
          <p:cNvSpPr txBox="1"/>
          <p:nvPr/>
        </p:nvSpPr>
        <p:spPr>
          <a:xfrm>
            <a:off x="16960215" y="6524308"/>
            <a:ext cx="417131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Open update dialog</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8" name="直線單箭頭接點 17"/>
          <p:cNvCxnSpPr>
            <a:stCxn id="15" idx="0"/>
            <a:endCxn id="17" idx="2"/>
          </p:cNvCxnSpPr>
          <p:nvPr/>
        </p:nvCxnSpPr>
        <p:spPr>
          <a:xfrm flipH="1" flipV="1">
            <a:off x="19046190" y="7087870"/>
            <a:ext cx="2736850" cy="54292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9" name="文字方塊 18"/>
          <p:cNvSpPr txBox="1"/>
          <p:nvPr/>
        </p:nvSpPr>
        <p:spPr>
          <a:xfrm>
            <a:off x="19641185" y="8500428"/>
            <a:ext cx="474281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Open delete confirmation</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0" name="直線單箭頭接點 19"/>
          <p:cNvCxnSpPr>
            <a:stCxn id="16" idx="2"/>
            <a:endCxn id="19" idx="0"/>
          </p:cNvCxnSpPr>
          <p:nvPr/>
        </p:nvCxnSpPr>
        <p:spPr>
          <a:xfrm flipH="1">
            <a:off x="22012910" y="7957820"/>
            <a:ext cx="311785" cy="54292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1"/>
          <a:stretch>
            <a:fillRect/>
          </a:stretch>
        </p:blipFill>
        <p:spPr>
          <a:xfrm>
            <a:off x="1204595" y="1834515"/>
            <a:ext cx="21973540" cy="10010140"/>
          </a:xfrm>
          <a:prstGeom prst="rect">
            <a:avLst/>
          </a:prstGeom>
          <a:ln>
            <a:noFill/>
          </a:ln>
        </p:spPr>
      </p:pic>
      <p:sp>
        <p:nvSpPr>
          <p:cNvPr id="83" name="本頁重點或結論"/>
          <p:cNvSpPr txBox="1"/>
          <p:nvPr/>
        </p:nvSpPr>
        <p:spPr>
          <a:xfrm>
            <a:off x="1020647" y="860489"/>
            <a:ext cx="836676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err="1"/>
              <a:t>M</a:t>
            </a:r>
            <a:r>
              <a:rPr dirty="0" err="1"/>
              <a:t>aterial</a:t>
            </a:r>
            <a:r>
              <a:rPr lang="en-US" dirty="0" err="1"/>
              <a:t>s classification</a:t>
            </a:r>
            <a:endParaRPr lang="en-US"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2" name="矩形 1"/>
          <p:cNvSpPr/>
          <p:nvPr/>
        </p:nvSpPr>
        <p:spPr>
          <a:xfrm>
            <a:off x="5809615" y="3528695"/>
            <a:ext cx="5535295" cy="76898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 name="文字方塊 2"/>
          <p:cNvSpPr txBox="1"/>
          <p:nvPr/>
        </p:nvSpPr>
        <p:spPr>
          <a:xfrm>
            <a:off x="10429875" y="2481580"/>
            <a:ext cx="282257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Search field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5" name="矩形 4"/>
          <p:cNvSpPr/>
          <p:nvPr/>
        </p:nvSpPr>
        <p:spPr>
          <a:xfrm>
            <a:off x="5809615" y="4365625"/>
            <a:ext cx="16400145" cy="86106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6" name="文字方塊 5"/>
          <p:cNvSpPr txBox="1"/>
          <p:nvPr/>
        </p:nvSpPr>
        <p:spPr>
          <a:xfrm>
            <a:off x="14971395" y="2439670"/>
            <a:ext cx="282257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Input field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肘形接點 8"/>
          <p:cNvCxnSpPr>
            <a:stCxn id="2" idx="3"/>
            <a:endCxn id="3" idx="2"/>
          </p:cNvCxnSpPr>
          <p:nvPr/>
        </p:nvCxnSpPr>
        <p:spPr>
          <a:xfrm flipV="1">
            <a:off x="11344910" y="3044825"/>
            <a:ext cx="496570" cy="868680"/>
          </a:xfrm>
          <a:prstGeom prst="bentConnector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10" name="肘形接點 9"/>
          <p:cNvCxnSpPr>
            <a:stCxn id="5" idx="0"/>
            <a:endCxn id="6" idx="2"/>
          </p:cNvCxnSpPr>
          <p:nvPr/>
        </p:nvCxnSpPr>
        <p:spPr>
          <a:xfrm rot="16200000">
            <a:off x="14514830" y="2498090"/>
            <a:ext cx="1362710" cy="2372995"/>
          </a:xfrm>
          <a:prstGeom prst="bentConnector3">
            <a:avLst>
              <a:gd name="adj1" fmla="val 50023"/>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2" name="矩形 11"/>
          <p:cNvSpPr/>
          <p:nvPr/>
        </p:nvSpPr>
        <p:spPr>
          <a:xfrm>
            <a:off x="6990715" y="6520815"/>
            <a:ext cx="5035550" cy="464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3" name="矩形 12"/>
          <p:cNvSpPr/>
          <p:nvPr/>
        </p:nvSpPr>
        <p:spPr>
          <a:xfrm>
            <a:off x="6990715" y="7369175"/>
            <a:ext cx="5035550" cy="464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矩形 13"/>
          <p:cNvSpPr/>
          <p:nvPr/>
        </p:nvSpPr>
        <p:spPr>
          <a:xfrm>
            <a:off x="6990715" y="8217535"/>
            <a:ext cx="5035550" cy="464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矩形 14"/>
          <p:cNvSpPr/>
          <p:nvPr/>
        </p:nvSpPr>
        <p:spPr>
          <a:xfrm>
            <a:off x="6990715" y="9065895"/>
            <a:ext cx="5035550" cy="464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6" name="矩形 15"/>
          <p:cNvSpPr/>
          <p:nvPr/>
        </p:nvSpPr>
        <p:spPr>
          <a:xfrm>
            <a:off x="6990715" y="9914255"/>
            <a:ext cx="5035550" cy="464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836676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err="1">
                <a:sym typeface="+mn-ea"/>
              </a:rPr>
              <a:t>M</a:t>
            </a:r>
            <a:r>
              <a:rPr dirty="0" err="1">
                <a:sym typeface="+mn-ea"/>
              </a:rPr>
              <a:t>aterial</a:t>
            </a:r>
            <a:r>
              <a:rPr lang="en-US" dirty="0" err="1">
                <a:sym typeface="+mn-ea"/>
              </a:rPr>
              <a:t>s classification</a:t>
            </a:r>
            <a:endParaRPr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84" name="段落標題或重點…"/>
          <p:cNvSpPr/>
          <p:nvPr/>
        </p:nvSpPr>
        <p:spPr>
          <a:xfrm>
            <a:off x="1080135" y="1878965"/>
            <a:ext cx="11134090" cy="3086735"/>
          </a:xfrm>
          <a:prstGeom prst="rect">
            <a:avLst/>
          </a:prstGeom>
          <a:ln w="3175">
            <a:noFill/>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dirty="0" err="1"/>
              <a:t>Inventory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dirty="0"/>
              <a:t>Manage (CRUD)</a:t>
            </a:r>
            <a:r>
              <a:rPr dirty="0"/>
              <a:t> part numbers help the company track the flow of materials in the supply chain. By assigning part numbers, the company can accurately identify each material and replenish inventory when needed, ensuring an adequate supply while avoiding overstock or stockouts.</a:t>
            </a:r>
            <a:endParaRPr dirty="0"/>
          </a:p>
        </p:txBody>
      </p:sp>
      <p:sp>
        <p:nvSpPr>
          <p:cNvPr id="85" name="段落標題或重點…"/>
          <p:cNvSpPr txBox="1"/>
          <p:nvPr/>
        </p:nvSpPr>
        <p:spPr>
          <a:xfrm>
            <a:off x="1080135" y="5857240"/>
            <a:ext cx="11164570" cy="3086735"/>
          </a:xfrm>
          <a:prstGeom prst="rect">
            <a:avLst/>
          </a:prstGeom>
          <a:ln w="3175">
            <a:noFill/>
            <a:miter lim="400000"/>
          </a:ln>
        </p:spPr>
        <p:txBody>
          <a:bodyPr wrap="square" lIns="50800" tIns="50800" rIns="50800" bIns="50800">
            <a:spAutoFit/>
          </a:bodyPr>
          <a:lstStyle/>
          <a:p>
            <a:pPr algn="just">
              <a:defRPr sz="4400">
                <a:solidFill>
                  <a:srgbClr val="C09860"/>
                </a:solidFill>
                <a:latin typeface="Microsoft JhengHei"/>
                <a:ea typeface="Microsoft JhengHei"/>
                <a:cs typeface="Microsoft JhengHei"/>
                <a:sym typeface="Microsoft JhengHei"/>
              </a:defRPr>
            </a:pPr>
            <a:r>
              <a:t>Supply Chain Coordination</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In the supply chain, </a:t>
            </a:r>
            <a:r>
              <a:rPr lang="en-US"/>
              <a:t>the </a:t>
            </a:r>
            <a:r>
              <a:t>company interact and collaborate with suppliers, manufacturers, and distributors. Using part numbers allows different trading partners to precisely identify and communicate specific materials, ensuring accuracy and consistency in orders and deliveries.</a:t>
            </a:r>
          </a:p>
        </p:txBody>
      </p:sp>
      <p:sp>
        <p:nvSpPr>
          <p:cNvPr id="86" name="段落標題或重點…"/>
          <p:cNvSpPr txBox="1"/>
          <p:nvPr/>
        </p:nvSpPr>
        <p:spPr>
          <a:xfrm>
            <a:off x="1058545" y="9824085"/>
            <a:ext cx="11155680" cy="3086735"/>
          </a:xfrm>
          <a:prstGeom prst="rect">
            <a:avLst/>
          </a:prstGeom>
          <a:ln w="3175">
            <a:noFill/>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t>Efficiency Improvement</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The use of part numbers can enhance internal process efficiency. For example, in procurement and manufacturing, using part numbers simplifies the ordering process, reduces errors and confusion, and speeds up material sourcing and production schedules.</a:t>
            </a:r>
          </a:p>
        </p:txBody>
      </p:sp>
      <p:sp>
        <p:nvSpPr>
          <p:cNvPr id="4" name="段落標題或重點…"/>
          <p:cNvSpPr/>
          <p:nvPr/>
        </p:nvSpPr>
        <p:spPr>
          <a:xfrm>
            <a:off x="12213590" y="1878965"/>
            <a:ext cx="11002010" cy="3086735"/>
          </a:xfrm>
          <a:prstGeom prst="rect">
            <a:avLst/>
          </a:prstGeom>
          <a:ln w="3175">
            <a:noFill/>
            <a:miter lim="400000"/>
          </a:ln>
        </p:spPr>
        <p:txBody>
          <a:bodyPr wrap="square" lIns="50800" tIns="50800" rIns="50800" bIns="50800">
            <a:noAutofit/>
          </a:bodyPr>
          <a:p>
            <a:pPr algn="l">
              <a:defRPr sz="4400">
                <a:solidFill>
                  <a:srgbClr val="C09860"/>
                </a:solidFill>
                <a:latin typeface="Microsoft JhengHei"/>
                <a:ea typeface="Microsoft JhengHei"/>
                <a:cs typeface="Microsoft JhengHei"/>
                <a:sym typeface="Microsoft JhengHei"/>
              </a:defRPr>
            </a:pPr>
            <a:r>
              <a:rPr dirty="0" err="1"/>
              <a:t>Quality Control</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err="1"/>
              <a:t>Part numbers enable precise identification and tracking of different materials. This helps ensure consistent product quality and facilitates quick traceability to specific material batches or suppliers in case of defects or issues.</a:t>
            </a:r>
            <a:endParaRPr dirty="0" err="1"/>
          </a:p>
        </p:txBody>
      </p:sp>
      <p:sp>
        <p:nvSpPr>
          <p:cNvPr id="5" name="段落標題或重點…"/>
          <p:cNvSpPr/>
          <p:nvPr/>
        </p:nvSpPr>
        <p:spPr>
          <a:xfrm>
            <a:off x="12235815" y="5845810"/>
            <a:ext cx="10979785" cy="3086735"/>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t>Cost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Part numbers assist in better cost management. By assigning standardized numbers and tracking materials, </a:t>
            </a:r>
            <a:r>
              <a:rPr lang="en-US" dirty="0"/>
              <a:t>the </a:t>
            </a:r>
            <a:r>
              <a:rPr dirty="0"/>
              <a:t>company can more easily analyze and compare prices and performance from different suppliers, enabling more informed procurement and sourcing decisions.</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1"/>
          <a:stretch>
            <a:fillRect/>
          </a:stretch>
        </p:blipFill>
        <p:spPr>
          <a:xfrm>
            <a:off x="11506200" y="7352030"/>
            <a:ext cx="11505600" cy="5792650"/>
          </a:xfrm>
          <a:prstGeom prst="rect">
            <a:avLst/>
          </a:prstGeom>
        </p:spPr>
      </p:pic>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本頁重點或結論"/>
          <p:cNvSpPr txBox="1"/>
          <p:nvPr/>
        </p:nvSpPr>
        <p:spPr>
          <a:xfrm>
            <a:off x="1020445" y="1275715"/>
            <a:ext cx="7924165" cy="932180"/>
          </a:xfrm>
          <a:prstGeom prst="rect">
            <a:avLst/>
          </a:prstGeom>
          <a:ln w="3175">
            <a:noFill/>
            <a:miter lim="400000"/>
          </a:ln>
        </p:spPr>
        <p:txBody>
          <a:bodyPr wrap="squar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defRPr sz="4400">
                <a:solidFill>
                  <a:srgbClr val="C09860"/>
                </a:solidFill>
                <a:latin typeface="Microsoft JhengHei"/>
                <a:ea typeface="Microsoft JhengHei"/>
                <a:cs typeface="Microsoft JhengHei"/>
                <a:sym typeface="Microsoft JhengHei"/>
              </a:defRPr>
            </a:pPr>
            <a:r>
              <a:rPr lang="en-US" sz="6000" dirty="0" err="1">
                <a:sym typeface="+mn-ea"/>
              </a:rPr>
              <a:t>M</a:t>
            </a:r>
            <a:r>
              <a:rPr sz="6000" dirty="0" err="1">
                <a:sym typeface="+mn-ea"/>
              </a:rPr>
              <a:t>aterial</a:t>
            </a:r>
            <a:r>
              <a:rPr lang="en-US" sz="6000" dirty="0" err="1">
                <a:sym typeface="+mn-ea"/>
              </a:rPr>
              <a:t> Management</a:t>
            </a:r>
            <a:endParaRPr lang="en-US" sz="6000" dirty="0" err="1">
              <a:sym typeface="+mn-ea"/>
            </a:endParaRPr>
          </a:p>
        </p:txBody>
      </p:sp>
      <p:pic>
        <p:nvPicPr>
          <p:cNvPr id="2" name="圖片 1"/>
          <p:cNvPicPr>
            <a:picLocks noChangeAspect="1"/>
          </p:cNvPicPr>
          <p:nvPr/>
        </p:nvPicPr>
        <p:blipFill>
          <a:blip r:embed="rId2"/>
          <a:stretch>
            <a:fillRect/>
          </a:stretch>
        </p:blipFill>
        <p:spPr>
          <a:xfrm>
            <a:off x="11506200" y="2131695"/>
            <a:ext cx="11505600" cy="4945610"/>
          </a:xfrm>
          <a:prstGeom prst="rect">
            <a:avLst/>
          </a:prstGeom>
        </p:spPr>
      </p:pic>
      <p:sp>
        <p:nvSpPr>
          <p:cNvPr id="84" name="段落標題或重點…"/>
          <p:cNvSpPr/>
          <p:nvPr/>
        </p:nvSpPr>
        <p:spPr>
          <a:xfrm>
            <a:off x="1058545" y="2789555"/>
            <a:ext cx="7734300" cy="2625090"/>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t>Inventory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Record, track, and manage</a:t>
            </a:r>
            <a:r>
              <a:rPr lang="en-US" dirty="0"/>
              <a:t> (CRUD)</a:t>
            </a:r>
            <a:r>
              <a:rPr dirty="0"/>
              <a:t> detailed information about materials, inventory levels, supplier </a:t>
            </a:r>
            <a:r>
              <a:rPr lang="en-US" dirty="0"/>
              <a:t>information</a:t>
            </a:r>
            <a:r>
              <a:rPr dirty="0"/>
              <a:t>, and part numbers.</a:t>
            </a:r>
            <a:endParaRPr dirty="0"/>
          </a:p>
        </p:txBody>
      </p:sp>
      <p:sp>
        <p:nvSpPr>
          <p:cNvPr id="85" name="段落標題或重點…"/>
          <p:cNvSpPr txBox="1"/>
          <p:nvPr/>
        </p:nvSpPr>
        <p:spPr>
          <a:xfrm>
            <a:off x="1058545" y="5996305"/>
            <a:ext cx="7734300" cy="4933315"/>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lang="x-none"/>
              <a:t>Upload</a:t>
            </a:r>
            <a:r>
              <a:rPr lang="en-US" altLang="x-none"/>
              <a:t> / Download invoice</a:t>
            </a:r>
            <a:endParaRPr lang="en-US" altLang="x-none"/>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dirty="0">
                <a:sym typeface="+mn-ea"/>
              </a:rPr>
              <a:t>Upload invoices before submitting material data for future downloading and viewing.</a:t>
            </a:r>
            <a:endParaRPr lang="x-none" dirty="0">
              <a:sym typeface="+mn-ea"/>
            </a:endParaRP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dirty="0">
                <a:sym typeface="+mn-ea"/>
              </a:rPr>
              <a:t>Facilitate comparison of supplier price increases.</a:t>
            </a:r>
            <a:endParaRPr lang="x-none" dirty="0">
              <a:sym typeface="+mn-ea"/>
            </a:endParaRP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sym typeface="+mn-ea"/>
              </a:rPr>
              <a:t>H</a:t>
            </a:r>
            <a:r>
              <a:rPr lang="x-none" dirty="0">
                <a:sym typeface="+mn-ea"/>
              </a:rPr>
              <a:t>elps</a:t>
            </a:r>
            <a:r>
              <a:rPr lang="en-US" altLang="x-none" dirty="0">
                <a:sym typeface="+mn-ea"/>
              </a:rPr>
              <a:t> the</a:t>
            </a:r>
            <a:r>
              <a:rPr lang="x-none" dirty="0">
                <a:sym typeface="+mn-ea"/>
              </a:rPr>
              <a:t> accountant</a:t>
            </a:r>
            <a:r>
              <a:rPr lang="en-US" altLang="x-none" dirty="0">
                <a:sym typeface="+mn-ea"/>
              </a:rPr>
              <a:t> </a:t>
            </a:r>
            <a:r>
              <a:rPr lang="x-none" dirty="0">
                <a:sym typeface="+mn-ea"/>
              </a:rPr>
              <a:t>record purchase costs accurately and supports activities such as tax filings, cost calculations, and financial analysis.</a:t>
            </a:r>
            <a:endParaRPr lang="x-none" altLang="en-US" dirty="0">
              <a:sym typeface="+mn-ea"/>
            </a:endParaRPr>
          </a:p>
        </p:txBody>
      </p:sp>
      <p:sp>
        <p:nvSpPr>
          <p:cNvPr id="4" name="矩形 3"/>
          <p:cNvSpPr/>
          <p:nvPr/>
        </p:nvSpPr>
        <p:spPr>
          <a:xfrm>
            <a:off x="20635595" y="6496050"/>
            <a:ext cx="800100" cy="56832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字方塊 4"/>
          <p:cNvSpPr txBox="1"/>
          <p:nvPr/>
        </p:nvSpPr>
        <p:spPr>
          <a:xfrm>
            <a:off x="16571595" y="6513513"/>
            <a:ext cx="28194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Uplad invoice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6" name="直線單箭頭接點 5"/>
          <p:cNvCxnSpPr>
            <a:stCxn id="4" idx="1"/>
            <a:endCxn id="5" idx="3"/>
          </p:cNvCxnSpPr>
          <p:nvPr/>
        </p:nvCxnSpPr>
        <p:spPr>
          <a:xfrm flipH="1">
            <a:off x="19390995" y="6780530"/>
            <a:ext cx="1244600" cy="146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8" name="文字方塊 7"/>
          <p:cNvSpPr txBox="1"/>
          <p:nvPr/>
        </p:nvSpPr>
        <p:spPr>
          <a:xfrm>
            <a:off x="15873095" y="7352030"/>
            <a:ext cx="35179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Download invoice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矩形 8"/>
          <p:cNvSpPr/>
          <p:nvPr/>
        </p:nvSpPr>
        <p:spPr>
          <a:xfrm>
            <a:off x="20940395" y="7915275"/>
            <a:ext cx="673100" cy="4095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11" name="直線單箭頭接點 10"/>
          <p:cNvCxnSpPr>
            <a:stCxn id="9" idx="1"/>
            <a:endCxn id="8" idx="3"/>
          </p:cNvCxnSpPr>
          <p:nvPr/>
        </p:nvCxnSpPr>
        <p:spPr>
          <a:xfrm flipH="1" flipV="1">
            <a:off x="19390995" y="7633970"/>
            <a:ext cx="1549400" cy="48641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4" name="矩形 13"/>
          <p:cNvSpPr/>
          <p:nvPr/>
        </p:nvSpPr>
        <p:spPr>
          <a:xfrm>
            <a:off x="18489295" y="909002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矩形 14"/>
          <p:cNvSpPr/>
          <p:nvPr/>
        </p:nvSpPr>
        <p:spPr>
          <a:xfrm>
            <a:off x="18489295" y="869759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6" name="矩形 15"/>
          <p:cNvSpPr/>
          <p:nvPr/>
        </p:nvSpPr>
        <p:spPr>
          <a:xfrm>
            <a:off x="18489295" y="948245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7" name="矩形 16"/>
          <p:cNvSpPr/>
          <p:nvPr/>
        </p:nvSpPr>
        <p:spPr>
          <a:xfrm>
            <a:off x="18489295" y="987488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8" name="矩形 17"/>
          <p:cNvSpPr/>
          <p:nvPr/>
        </p:nvSpPr>
        <p:spPr>
          <a:xfrm>
            <a:off x="18489295" y="10307320"/>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9" name="矩形 18"/>
          <p:cNvSpPr/>
          <p:nvPr/>
        </p:nvSpPr>
        <p:spPr>
          <a:xfrm>
            <a:off x="18489295" y="1073975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矩形 19"/>
          <p:cNvSpPr/>
          <p:nvPr/>
        </p:nvSpPr>
        <p:spPr>
          <a:xfrm>
            <a:off x="18489295" y="1128204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 name="矩形 20"/>
          <p:cNvSpPr/>
          <p:nvPr/>
        </p:nvSpPr>
        <p:spPr>
          <a:xfrm>
            <a:off x="18489295" y="11785600"/>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 name="矩形 21"/>
          <p:cNvSpPr/>
          <p:nvPr/>
        </p:nvSpPr>
        <p:spPr>
          <a:xfrm>
            <a:off x="18489295" y="12172315"/>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矩形 22"/>
          <p:cNvSpPr/>
          <p:nvPr/>
        </p:nvSpPr>
        <p:spPr>
          <a:xfrm>
            <a:off x="18489295" y="12604750"/>
            <a:ext cx="525780" cy="1231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2" name="矩形 11"/>
          <p:cNvSpPr/>
          <p:nvPr/>
        </p:nvSpPr>
        <p:spPr>
          <a:xfrm>
            <a:off x="13794105" y="8630285"/>
            <a:ext cx="1008380" cy="28067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矩形 24"/>
          <p:cNvSpPr/>
          <p:nvPr/>
        </p:nvSpPr>
        <p:spPr>
          <a:xfrm>
            <a:off x="13794105" y="8992235"/>
            <a:ext cx="1008380" cy="3702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6" name="矩形 25"/>
          <p:cNvSpPr/>
          <p:nvPr/>
        </p:nvSpPr>
        <p:spPr>
          <a:xfrm>
            <a:off x="13794105" y="9430385"/>
            <a:ext cx="1008380" cy="2114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矩形 26"/>
          <p:cNvSpPr/>
          <p:nvPr/>
        </p:nvSpPr>
        <p:spPr>
          <a:xfrm>
            <a:off x="13794105" y="9750425"/>
            <a:ext cx="1008380" cy="3575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8" name="矩形 27"/>
          <p:cNvSpPr/>
          <p:nvPr/>
        </p:nvSpPr>
        <p:spPr>
          <a:xfrm>
            <a:off x="13794105" y="10190480"/>
            <a:ext cx="1008380" cy="3448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9" name="矩形 28"/>
          <p:cNvSpPr/>
          <p:nvPr/>
        </p:nvSpPr>
        <p:spPr>
          <a:xfrm>
            <a:off x="13794105" y="10617835"/>
            <a:ext cx="1008380" cy="3765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0" name="矩形 29"/>
          <p:cNvSpPr/>
          <p:nvPr/>
        </p:nvSpPr>
        <p:spPr>
          <a:xfrm>
            <a:off x="13794105" y="11071225"/>
            <a:ext cx="1008380" cy="56134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矩形 30"/>
          <p:cNvSpPr/>
          <p:nvPr/>
        </p:nvSpPr>
        <p:spPr>
          <a:xfrm>
            <a:off x="13794105" y="11721465"/>
            <a:ext cx="1008380" cy="25844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2" name="矩形 31"/>
          <p:cNvSpPr/>
          <p:nvPr/>
        </p:nvSpPr>
        <p:spPr>
          <a:xfrm>
            <a:off x="13794105" y="12050395"/>
            <a:ext cx="1008380" cy="3632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3" name="矩形 32"/>
          <p:cNvSpPr/>
          <p:nvPr/>
        </p:nvSpPr>
        <p:spPr>
          <a:xfrm>
            <a:off x="13794105" y="12484100"/>
            <a:ext cx="1008380" cy="3378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1223899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t>Bill of Material</a:t>
            </a:r>
            <a:r>
              <a:rPr lang="en-US" dirty="0" err="1"/>
              <a:t> (BOM)</a:t>
            </a:r>
            <a:r>
              <a:rPr lang="x-none" dirty="0" err="1"/>
              <a:t> / Quotation</a:t>
            </a:r>
            <a:endParaRPr lang="x-none" dirty="0" err="1"/>
          </a:p>
        </p:txBody>
      </p:sp>
      <p:sp>
        <p:nvSpPr>
          <p:cNvPr id="84" name="段落標題或重點…"/>
          <p:cNvSpPr/>
          <p:nvPr/>
        </p:nvSpPr>
        <p:spPr>
          <a:xfrm>
            <a:off x="1058545" y="3371215"/>
            <a:ext cx="7735570" cy="585660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lang="en-US" dirty="0" err="1">
                <a:sym typeface="+mn-ea"/>
              </a:rPr>
              <a:t>Generate</a:t>
            </a:r>
            <a:r>
              <a:rPr lang="x-none" altLang="en-US" dirty="0" err="1">
                <a:sym typeface="+mn-ea"/>
              </a:rPr>
              <a:t> </a:t>
            </a:r>
            <a:r>
              <a:rPr lang="en-US" dirty="0" err="1">
                <a:sym typeface="+mn-ea"/>
              </a:rPr>
              <a:t>BOM</a:t>
            </a:r>
            <a:r>
              <a:rPr lang="x-none" altLang="en-US" dirty="0" err="1">
                <a:sym typeface="+mn-ea"/>
              </a:rPr>
              <a:t> </a:t>
            </a:r>
            <a:r>
              <a:rPr lang="en-US" altLang="x-none" dirty="0" err="1">
                <a:sym typeface="+mn-ea"/>
              </a:rPr>
              <a:t>or</a:t>
            </a:r>
            <a:r>
              <a:rPr lang="x-none" altLang="en-US" dirty="0" err="1">
                <a:sym typeface="+mn-ea"/>
              </a:rPr>
              <a:t> </a:t>
            </a:r>
            <a:r>
              <a:rPr lang="x-none" dirty="0" err="1">
                <a:sym typeface="+mn-ea"/>
              </a:rPr>
              <a:t>Quotation</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dirty="0"/>
              <a:t>A </a:t>
            </a:r>
            <a:r>
              <a:rPr dirty="0"/>
              <a:t>Bill of Materials (BOM) is a comprehensive list of items, parts, assemblies, and materials required to produce or manufacture a specific finished product. It serves as a blueprint for creating the product.</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A q</a:t>
            </a:r>
            <a:r>
              <a:rPr dirty="0"/>
              <a:t>uotation, also known as a quote, is a fixed-price proposal provided to a customer. It outlines the cost of a product or service and cannot be modified once the customer agrees.</a:t>
            </a:r>
            <a:endParaRPr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1"/>
          <a:stretch>
            <a:fillRect/>
          </a:stretch>
        </p:blipFill>
        <p:spPr>
          <a:xfrm>
            <a:off x="10791825" y="3483610"/>
            <a:ext cx="12546000" cy="6203082"/>
          </a:xfrm>
          <a:prstGeom prst="rect">
            <a:avLst/>
          </a:prstGeom>
        </p:spPr>
      </p:pic>
      <p:sp>
        <p:nvSpPr>
          <p:cNvPr id="3" name="矩形 2"/>
          <p:cNvSpPr/>
          <p:nvPr/>
        </p:nvSpPr>
        <p:spPr>
          <a:xfrm>
            <a:off x="13675995" y="4559300"/>
            <a:ext cx="8991600" cy="23114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文字方塊 3"/>
          <p:cNvSpPr txBox="1"/>
          <p:nvPr/>
        </p:nvSpPr>
        <p:spPr>
          <a:xfrm>
            <a:off x="14820265" y="2458720"/>
            <a:ext cx="4114800" cy="1024890"/>
          </a:xfrm>
          <a:prstGeom prst="rect">
            <a:avLst/>
          </a:prstGeom>
          <a:noFill/>
          <a:ln w="76200" cap="flat">
            <a:solidFill>
              <a:schemeClr val="accent5"/>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457200" marR="0" indent="-4572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Basic information</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457200" marR="0" indent="-457200" algn="l" defTabSz="825500" rtl="0" fontAlgn="auto" latinLnBrk="0" hangingPunct="0">
              <a:lnSpc>
                <a:spcPct val="100000"/>
              </a:lnSpc>
              <a:spcBef>
                <a:spcPts val="0"/>
              </a:spcBef>
              <a:spcAft>
                <a:spcPts val="0"/>
              </a:spcAft>
              <a:buClrTx/>
              <a:buSzTx/>
              <a:buFont typeface="Arial" panose="020B0704020202020204" pitchFamily="34" charset="0"/>
              <a:buChar char="•"/>
            </a:pPr>
            <a:r>
              <a:rPr lang="en-US" altLang="zh-TW">
                <a:solidFill>
                  <a:srgbClr val="FF0000"/>
                </a:solidFill>
                <a:sym typeface="Helvetica Neue" panose="02000503000000020004"/>
              </a:rPr>
              <a:t>Header in the sheet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5" name="直線單箭頭接點 4"/>
          <p:cNvCxnSpPr>
            <a:stCxn id="3" idx="0"/>
            <a:endCxn id="4" idx="2"/>
          </p:cNvCxnSpPr>
          <p:nvPr/>
        </p:nvCxnSpPr>
        <p:spPr>
          <a:xfrm flipH="1" flipV="1">
            <a:off x="16877665" y="3483610"/>
            <a:ext cx="1294130" cy="107569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6" name="矩形 5"/>
          <p:cNvSpPr/>
          <p:nvPr/>
        </p:nvSpPr>
        <p:spPr>
          <a:xfrm>
            <a:off x="13079095" y="7848600"/>
            <a:ext cx="10134600" cy="15240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字方塊 7"/>
          <p:cNvSpPr txBox="1"/>
          <p:nvPr/>
        </p:nvSpPr>
        <p:spPr>
          <a:xfrm>
            <a:off x="14082395" y="10718165"/>
            <a:ext cx="81280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en-US" dirty="0" err="1">
                <a:solidFill>
                  <a:srgbClr val="FF0000"/>
                </a:solidFill>
                <a:sym typeface="+mn-ea"/>
              </a:rPr>
              <a:t>M</a:t>
            </a:r>
            <a:r>
              <a:rPr dirty="0" err="1">
                <a:solidFill>
                  <a:srgbClr val="FF0000"/>
                </a:solidFill>
                <a:sym typeface="+mn-ea"/>
              </a:rPr>
              <a:t>aterial</a:t>
            </a:r>
            <a:r>
              <a:rPr lang="en-US" dirty="0" err="1">
                <a:solidFill>
                  <a:srgbClr val="FF0000"/>
                </a:solidFill>
                <a:sym typeface="+mn-ea"/>
              </a:rPr>
              <a:t>s classification applied in the sheet</a:t>
            </a:r>
            <a:endParaRPr kumimoji="0" lang="en-US" altLang="en-US" sz="3000" b="1" i="0" u="none" strike="noStrike" cap="none" spc="0" normalizeH="0" baseline="0" dirty="0" err="1">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直線單箭頭接點 8"/>
          <p:cNvCxnSpPr>
            <a:stCxn id="6" idx="2"/>
            <a:endCxn id="8" idx="0"/>
          </p:cNvCxnSpPr>
          <p:nvPr/>
        </p:nvCxnSpPr>
        <p:spPr>
          <a:xfrm>
            <a:off x="18146395" y="9372600"/>
            <a:ext cx="0" cy="134556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1"/>
          <a:stretch>
            <a:fillRect/>
          </a:stretch>
        </p:blipFill>
        <p:spPr>
          <a:xfrm>
            <a:off x="12233275" y="2623820"/>
            <a:ext cx="11944914" cy="6055200"/>
          </a:xfrm>
          <a:prstGeom prst="rect">
            <a:avLst/>
          </a:prstGeom>
          <a:ln>
            <a:noFill/>
          </a:ln>
        </p:spPr>
      </p:pic>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本頁重點或結論"/>
          <p:cNvSpPr txBox="1"/>
          <p:nvPr/>
        </p:nvSpPr>
        <p:spPr>
          <a:xfrm>
            <a:off x="1020445" y="1276350"/>
            <a:ext cx="12339320" cy="932180"/>
          </a:xfrm>
          <a:prstGeom prst="rect">
            <a:avLst/>
          </a:prstGeom>
          <a:ln w="3175">
            <a:miter lim="400000"/>
          </a:ln>
        </p:spPr>
        <p:txBody>
          <a:bodyPr wrap="squar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sym typeface="+mn-ea"/>
              </a:rPr>
              <a:t>Bill of Material</a:t>
            </a:r>
            <a:r>
              <a:rPr lang="en-US" dirty="0" err="1">
                <a:sym typeface="+mn-ea"/>
              </a:rPr>
              <a:t> (BOM)</a:t>
            </a:r>
            <a:r>
              <a:rPr lang="x-none" dirty="0" err="1">
                <a:sym typeface="+mn-ea"/>
              </a:rPr>
              <a:t> / Quotation</a:t>
            </a:r>
            <a:endParaRPr dirty="0"/>
          </a:p>
        </p:txBody>
      </p:sp>
      <p:pic>
        <p:nvPicPr>
          <p:cNvPr id="12" name="圖片 11"/>
          <p:cNvPicPr>
            <a:picLocks noChangeAspect="1"/>
          </p:cNvPicPr>
          <p:nvPr/>
        </p:nvPicPr>
        <p:blipFill>
          <a:blip r:embed="rId2"/>
          <a:stretch>
            <a:fillRect/>
          </a:stretch>
        </p:blipFill>
        <p:spPr>
          <a:xfrm>
            <a:off x="12233275" y="8943975"/>
            <a:ext cx="11944800" cy="3575353"/>
          </a:xfrm>
          <a:prstGeom prst="rect">
            <a:avLst/>
          </a:prstGeom>
          <a:ln>
            <a:noFill/>
          </a:ln>
        </p:spPr>
      </p:pic>
      <p:pic>
        <p:nvPicPr>
          <p:cNvPr id="2" name="圖片 1"/>
          <p:cNvPicPr>
            <a:picLocks noChangeAspect="1"/>
          </p:cNvPicPr>
          <p:nvPr/>
        </p:nvPicPr>
        <p:blipFill>
          <a:blip r:embed="rId3"/>
          <a:stretch>
            <a:fillRect/>
          </a:stretch>
        </p:blipFill>
        <p:spPr>
          <a:xfrm>
            <a:off x="288290" y="2607310"/>
            <a:ext cx="11944800" cy="6071940"/>
          </a:xfrm>
          <a:prstGeom prst="rect">
            <a:avLst/>
          </a:prstGeom>
          <a:ln>
            <a:noFill/>
          </a:ln>
        </p:spPr>
      </p:pic>
      <p:pic>
        <p:nvPicPr>
          <p:cNvPr id="3" name="圖片 2"/>
          <p:cNvPicPr>
            <a:picLocks noChangeAspect="1"/>
          </p:cNvPicPr>
          <p:nvPr/>
        </p:nvPicPr>
        <p:blipFill>
          <a:blip r:embed="rId4"/>
          <a:stretch>
            <a:fillRect/>
          </a:stretch>
        </p:blipFill>
        <p:spPr>
          <a:xfrm>
            <a:off x="288290" y="8975090"/>
            <a:ext cx="11944800" cy="3544246"/>
          </a:xfrm>
          <a:prstGeom prst="rect">
            <a:avLst/>
          </a:prstGeom>
          <a:ln>
            <a:noFill/>
          </a:ln>
        </p:spPr>
      </p:pic>
      <p:sp>
        <p:nvSpPr>
          <p:cNvPr id="4" name="矩形 3"/>
          <p:cNvSpPr/>
          <p:nvPr/>
        </p:nvSpPr>
        <p:spPr>
          <a:xfrm>
            <a:off x="2475865" y="3844925"/>
            <a:ext cx="2832100" cy="33274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字方塊 4"/>
          <p:cNvSpPr txBox="1"/>
          <p:nvPr/>
        </p:nvSpPr>
        <p:spPr>
          <a:xfrm>
            <a:off x="2983865" y="2745105"/>
            <a:ext cx="210883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Input field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6" name="直線單箭頭接點 5"/>
          <p:cNvCxnSpPr>
            <a:stCxn id="4" idx="0"/>
            <a:endCxn id="5" idx="2"/>
          </p:cNvCxnSpPr>
          <p:nvPr/>
        </p:nvCxnSpPr>
        <p:spPr>
          <a:xfrm flipV="1">
            <a:off x="3891915" y="3308350"/>
            <a:ext cx="146685" cy="5365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8" name="矩形 7"/>
          <p:cNvSpPr/>
          <p:nvPr/>
        </p:nvSpPr>
        <p:spPr>
          <a:xfrm>
            <a:off x="2475865" y="7299325"/>
            <a:ext cx="2832100" cy="3683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 name="文字方塊 10"/>
          <p:cNvSpPr txBox="1"/>
          <p:nvPr/>
        </p:nvSpPr>
        <p:spPr>
          <a:xfrm>
            <a:off x="0" y="8236268"/>
            <a:ext cx="54737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Click to insert data into sheet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3" name="直線單箭頭接點 12"/>
          <p:cNvCxnSpPr>
            <a:stCxn id="8" idx="2"/>
            <a:endCxn id="11" idx="0"/>
          </p:cNvCxnSpPr>
          <p:nvPr/>
        </p:nvCxnSpPr>
        <p:spPr>
          <a:xfrm flipH="1">
            <a:off x="2736850" y="7667625"/>
            <a:ext cx="1155065" cy="56896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4" name="矩形 13"/>
          <p:cNvSpPr/>
          <p:nvPr/>
        </p:nvSpPr>
        <p:spPr>
          <a:xfrm>
            <a:off x="5626100" y="3844925"/>
            <a:ext cx="1117600" cy="4603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矩形 14"/>
          <p:cNvSpPr/>
          <p:nvPr/>
        </p:nvSpPr>
        <p:spPr>
          <a:xfrm>
            <a:off x="6743700" y="3850005"/>
            <a:ext cx="753110" cy="45593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6" name="文字方塊 15"/>
          <p:cNvSpPr txBox="1"/>
          <p:nvPr/>
        </p:nvSpPr>
        <p:spPr>
          <a:xfrm>
            <a:off x="5092700" y="2060258"/>
            <a:ext cx="39243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Select type of sheet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8" name="直線單箭頭接點 17"/>
          <p:cNvCxnSpPr>
            <a:stCxn id="14" idx="0"/>
          </p:cNvCxnSpPr>
          <p:nvPr/>
        </p:nvCxnSpPr>
        <p:spPr>
          <a:xfrm flipV="1">
            <a:off x="6184900" y="2623820"/>
            <a:ext cx="0" cy="12211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20" name="文字方塊 19"/>
          <p:cNvSpPr txBox="1"/>
          <p:nvPr/>
        </p:nvSpPr>
        <p:spPr>
          <a:xfrm>
            <a:off x="6965950" y="2800668"/>
            <a:ext cx="321119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Export Excel file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1" name="直線單箭頭接點 20"/>
          <p:cNvCxnSpPr>
            <a:stCxn id="15" idx="0"/>
            <a:endCxn id="20" idx="2"/>
          </p:cNvCxnSpPr>
          <p:nvPr/>
        </p:nvCxnSpPr>
        <p:spPr>
          <a:xfrm flipV="1">
            <a:off x="7120255" y="3364230"/>
            <a:ext cx="1451610" cy="4857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22" name="矩形 21"/>
          <p:cNvSpPr/>
          <p:nvPr/>
        </p:nvSpPr>
        <p:spPr>
          <a:xfrm>
            <a:off x="17546320" y="3904615"/>
            <a:ext cx="1117600" cy="4603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文字方塊 23"/>
          <p:cNvSpPr txBox="1"/>
          <p:nvPr/>
        </p:nvSpPr>
        <p:spPr>
          <a:xfrm>
            <a:off x="17012920" y="2119948"/>
            <a:ext cx="39243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Select type of sheet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5" name="直線單箭頭接點 24"/>
          <p:cNvCxnSpPr>
            <a:stCxn id="22" idx="0"/>
          </p:cNvCxnSpPr>
          <p:nvPr/>
        </p:nvCxnSpPr>
        <p:spPr>
          <a:xfrm flipV="1">
            <a:off x="18105120" y="2683510"/>
            <a:ext cx="0" cy="12211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本頁重點或結論"/>
          <p:cNvSpPr txBox="1"/>
          <p:nvPr/>
        </p:nvSpPr>
        <p:spPr>
          <a:xfrm>
            <a:off x="1020445" y="1276350"/>
            <a:ext cx="12246610" cy="932180"/>
          </a:xfrm>
          <a:prstGeom prst="rect">
            <a:avLst/>
          </a:prstGeom>
          <a:ln w="3175">
            <a:miter lim="400000"/>
          </a:ln>
        </p:spPr>
        <p:txBody>
          <a:bodyPr wrap="squar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sym typeface="+mn-ea"/>
              </a:rPr>
              <a:t>Bill of Material</a:t>
            </a:r>
            <a:r>
              <a:rPr lang="en-US" dirty="0" err="1">
                <a:sym typeface="+mn-ea"/>
              </a:rPr>
              <a:t> (BOM)</a:t>
            </a:r>
            <a:r>
              <a:rPr lang="x-none" dirty="0" err="1">
                <a:sym typeface="+mn-ea"/>
              </a:rPr>
              <a:t> / Quotation</a:t>
            </a:r>
            <a:endParaRPr dirty="0"/>
          </a:p>
        </p:txBody>
      </p:sp>
      <p:sp>
        <p:nvSpPr>
          <p:cNvPr id="85" name="段落標題或重點…"/>
          <p:cNvSpPr txBox="1"/>
          <p:nvPr/>
        </p:nvSpPr>
        <p:spPr>
          <a:xfrm>
            <a:off x="1058545" y="7106285"/>
            <a:ext cx="7766685" cy="4225925"/>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lang="x-none"/>
              <a:t>Flexibility of data display and manipulation</a:t>
            </a:r>
            <a:endParaRPr lang="x-none"/>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a:t>Real-time data synchronization in the form </a:t>
            </a:r>
            <a:r>
              <a:rPr lang="en-US" altLang="x-none"/>
              <a:t>of</a:t>
            </a:r>
            <a:r>
              <a:rPr lang="x-none" altLang="en-US"/>
              <a:t> instant data review and reduced errors.</a:t>
            </a:r>
            <a:endParaRPr lang="x-none" altLang="en-US"/>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t>Instantly switch between BOM and Quotation form templates.</a:t>
            </a:r>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err="1">
                <a:sym typeface="+mn-ea"/>
              </a:rPr>
              <a:t>Provide Excel export functionality for time-saving compilation.</a:t>
            </a:r>
            <a:endParaRPr dirty="0" err="1">
              <a:sym typeface="+mn-ea"/>
            </a:endParaRPr>
          </a:p>
        </p:txBody>
      </p:sp>
      <p:sp>
        <p:nvSpPr>
          <p:cNvPr id="84" name="段落標題或重點…"/>
          <p:cNvSpPr/>
          <p:nvPr/>
        </p:nvSpPr>
        <p:spPr>
          <a:xfrm>
            <a:off x="1058545" y="2776220"/>
            <a:ext cx="7720330" cy="4010025"/>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lang="x-none" dirty="0" err="1"/>
              <a:t>Data input reminders</a:t>
            </a:r>
            <a:endParaRPr lang="x-none"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Only allow users to select materials with available inventory to avoid issues from insufficient stock.</a:t>
            </a:r>
            <a:endParaRPr lang="x-none" altLang="en-US"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Provide inventory quantity alerts.</a:t>
            </a:r>
            <a:endParaRPr lang="x-none" altLang="en-US"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Display an insufficient stock warning when the input quantity exceeds the material's inventory level.</a:t>
            </a:r>
            <a:endParaRPr lang="x-none" altLang="en-US" dirty="0"/>
          </a:p>
        </p:txBody>
      </p:sp>
      <p:sp>
        <p:nvSpPr>
          <p:cNvPr id="3" name="段落標題或重點…"/>
          <p:cNvSpPr txBox="1"/>
          <p:nvPr/>
        </p:nvSpPr>
        <p:spPr>
          <a:xfrm>
            <a:off x="12192000" y="2913380"/>
            <a:ext cx="11019155" cy="4010025"/>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lang="en-US"/>
              <a:t>Enhancement of managements</a:t>
            </a:r>
            <a:endParaRPr lang="en-US"/>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b="1"/>
              <a:t>Financial management</a:t>
            </a:r>
            <a:r>
              <a:rPr lang="en-US" b="1"/>
              <a:t>: </a:t>
            </a:r>
            <a:r>
              <a:rPr lang="en-US"/>
              <a:t>include budget management and cost control functionalities.</a:t>
            </a:r>
            <a:endParaRPr lang="en-US"/>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b="1"/>
              <a:t>Production management: </a:t>
            </a:r>
            <a:r>
              <a:rPr lang="en-US"/>
              <a:t>plan the production process, including material requirements planning, production scheduling, and resource allocation.</a:t>
            </a:r>
            <a:endParaRPr lang="en-US"/>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b="1"/>
              <a:t>Project management: </a:t>
            </a:r>
            <a:r>
              <a:rPr lang="en-US"/>
              <a:t>manage project schedules, resource allocation, and project costs.</a:t>
            </a:r>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9408160" y="6573520"/>
            <a:ext cx="13603605" cy="6573520"/>
          </a:xfrm>
          <a:prstGeom prst="rect">
            <a:avLst/>
          </a:prstGeom>
        </p:spPr>
      </p:pic>
      <p:pic>
        <p:nvPicPr>
          <p:cNvPr id="3" name="圖片 2" descr="螢幕截圖 2024-03-11 上午6.10.20"/>
          <p:cNvPicPr>
            <a:picLocks noChangeAspect="1"/>
          </p:cNvPicPr>
          <p:nvPr/>
        </p:nvPicPr>
        <p:blipFill>
          <a:blip r:embed="rId2"/>
          <a:stretch>
            <a:fillRect/>
          </a:stretch>
        </p:blipFill>
        <p:spPr>
          <a:xfrm>
            <a:off x="9391650" y="860425"/>
            <a:ext cx="13620115" cy="5464810"/>
          </a:xfrm>
          <a:prstGeom prst="rect">
            <a:avLst/>
          </a:prstGeom>
        </p:spPr>
      </p:pic>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11" name="段落標題或重點…"/>
          <p:cNvSpPr txBox="1"/>
          <p:nvPr/>
        </p:nvSpPr>
        <p:spPr>
          <a:xfrm>
            <a:off x="1058545" y="3371215"/>
            <a:ext cx="8350250" cy="3716655"/>
          </a:xfrm>
          <a:prstGeom prst="rect">
            <a:avLst/>
          </a:prstGeom>
          <a:ln>
            <a:noFill/>
          </a:ln>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algn="l" hangingPunct="1">
              <a:spcBef>
                <a:spcPts val="0"/>
              </a:spcBef>
              <a:buClrTx/>
              <a:buSzTx/>
              <a:buFontTx/>
              <a:buNone/>
              <a:defRPr sz="4400">
                <a:latin typeface="Microsoft JhengHei"/>
                <a:ea typeface="Microsoft JhengHei"/>
                <a:cs typeface="Microsoft JhengHei"/>
                <a:sym typeface="Microsoft JhengHei"/>
              </a:defRPr>
            </a:pPr>
            <a:r>
              <a:rPr lang="x-none" dirty="0" err="1">
                <a:sym typeface="+mn-ea"/>
              </a:rPr>
              <a:t>Provide search functionality</a:t>
            </a:r>
            <a:endParaRPr lang="x-none" dirty="0" err="1">
              <a:sym typeface="+mn-ea"/>
            </a:endParaRPr>
          </a:p>
          <a:p>
            <a:pPr algn="l" hangingPunct="1">
              <a:spcBef>
                <a:spcPts val="0"/>
              </a:spcBef>
              <a:buClrTx/>
              <a:buSzTx/>
              <a:defRPr b="0">
                <a:solidFill>
                  <a:srgbClr val="212121"/>
                </a:solidFill>
                <a:latin typeface="Microsoft JhengHei"/>
                <a:ea typeface="Microsoft JhengHei"/>
                <a:cs typeface="Microsoft JhengHei"/>
                <a:sym typeface="Microsoft JhengHei"/>
              </a:defRPr>
            </a:pPr>
            <a:r>
              <a:rPr b="0"/>
              <a:t>Easily search BOM or Quotation by entering any search criteria.</a:t>
            </a:r>
            <a:endParaRPr b="0"/>
          </a:p>
          <a:p>
            <a:pPr algn="l" hangingPunct="1">
              <a:spcBef>
                <a:spcPts val="0"/>
              </a:spcBef>
              <a:buClrTx/>
              <a:buSzTx/>
              <a:defRPr b="0">
                <a:solidFill>
                  <a:srgbClr val="212121"/>
                </a:solidFill>
                <a:latin typeface="Microsoft JhengHei"/>
                <a:ea typeface="Microsoft JhengHei"/>
                <a:cs typeface="Microsoft JhengHei"/>
                <a:sym typeface="Microsoft JhengHei"/>
              </a:defRPr>
            </a:pPr>
            <a:r>
              <a:t>Ability to delete specified BOM or Quotation from the search results.</a:t>
            </a:r>
          </a:p>
          <a:p>
            <a:pPr algn="l" hangingPunct="1">
              <a:spcBef>
                <a:spcPts val="0"/>
              </a:spcBef>
              <a:buClrTx/>
              <a:buSzTx/>
              <a:defRPr b="0">
                <a:solidFill>
                  <a:srgbClr val="212121"/>
                </a:solidFill>
                <a:latin typeface="Microsoft JhengHei"/>
                <a:ea typeface="Microsoft JhengHei"/>
                <a:cs typeface="Microsoft JhengHei"/>
                <a:sym typeface="Microsoft JhengHei"/>
              </a:defRPr>
            </a:pPr>
            <a:r>
              <a:rPr dirty="0" err="1">
                <a:sym typeface="+mn-ea"/>
              </a:rPr>
              <a:t>Provide Excel export functionality</a:t>
            </a:r>
            <a:r>
              <a:rPr lang="en-US" dirty="0" err="1">
                <a:sym typeface="+mn-ea"/>
              </a:rPr>
              <a:t>.</a:t>
            </a:r>
            <a:endParaRPr lang="en-US" dirty="0" err="1">
              <a:sym typeface="+mn-ea"/>
            </a:endParaRPr>
          </a:p>
        </p:txBody>
      </p:sp>
      <p:sp>
        <p:nvSpPr>
          <p:cNvPr id="7" name="本頁重點或結論"/>
          <p:cNvSpPr txBox="1"/>
          <p:nvPr/>
        </p:nvSpPr>
        <p:spPr>
          <a:xfrm>
            <a:off x="1020445" y="860108"/>
            <a:ext cx="7924165" cy="1763395"/>
          </a:xfrm>
          <a:prstGeom prst="rect">
            <a:avLst/>
          </a:prstGeom>
          <a:ln w="3175">
            <a:miter lim="400000"/>
          </a:ln>
        </p:spPr>
        <p:txBody>
          <a:bodyPr wrap="squar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sym typeface="+mn-ea"/>
              </a:rPr>
              <a:t>Bill of Material</a:t>
            </a:r>
            <a:r>
              <a:rPr lang="en-US" dirty="0" err="1">
                <a:sym typeface="+mn-ea"/>
              </a:rPr>
              <a:t> (BOM)</a:t>
            </a:r>
            <a:r>
              <a:rPr lang="x-none" dirty="0" err="1">
                <a:sym typeface="+mn-ea"/>
              </a:rPr>
              <a:t> / Quotation</a:t>
            </a:r>
            <a:endParaRPr dirty="0"/>
          </a:p>
        </p:txBody>
      </p:sp>
      <p:cxnSp>
        <p:nvCxnSpPr>
          <p:cNvPr id="4" name="直線單箭頭接點 3"/>
          <p:cNvCxnSpPr/>
          <p:nvPr/>
        </p:nvCxnSpPr>
        <p:spPr>
          <a:xfrm flipH="1">
            <a:off x="15920085" y="1242060"/>
            <a:ext cx="1006475" cy="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4" name="文字方塊 13"/>
          <p:cNvSpPr txBox="1"/>
          <p:nvPr/>
        </p:nvSpPr>
        <p:spPr>
          <a:xfrm>
            <a:off x="12192000" y="929958"/>
            <a:ext cx="3728085" cy="563245"/>
          </a:xfrm>
          <a:prstGeom prst="rect">
            <a:avLst/>
          </a:prstGeom>
          <a:noFill/>
          <a:ln w="76200" cap="flat">
            <a:solidFill>
              <a:schemeClr val="accent5"/>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Open search dialog</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6" name="矩形 5"/>
          <p:cNvSpPr/>
          <p:nvPr/>
        </p:nvSpPr>
        <p:spPr>
          <a:xfrm>
            <a:off x="9408795" y="2294255"/>
            <a:ext cx="3971925" cy="5715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17" name="直線單箭頭接點 16"/>
          <p:cNvCxnSpPr/>
          <p:nvPr/>
        </p:nvCxnSpPr>
        <p:spPr>
          <a:xfrm>
            <a:off x="8477885" y="2644140"/>
            <a:ext cx="930910" cy="0"/>
          </a:xfrm>
          <a:prstGeom prst="straightConnector1">
            <a:avLst/>
          </a:prstGeom>
          <a:noFill/>
          <a:ln w="76200" cap="flat">
            <a:solidFill>
              <a:schemeClr val="accent5"/>
            </a:solidFill>
            <a:prstDash val="solid"/>
            <a:miter lim="400000"/>
            <a:tailEnd type="arrow"/>
          </a:ln>
        </p:spPr>
        <p:style>
          <a:lnRef idx="0">
            <a:scrgbClr r="0" g="0" b="0"/>
          </a:lnRef>
          <a:fillRef idx="0">
            <a:scrgbClr r="0" g="0" b="0"/>
          </a:fillRef>
          <a:effectRef idx="0">
            <a:scrgbClr r="0" g="0" b="0"/>
          </a:effectRef>
          <a:fontRef idx="none"/>
        </p:style>
      </p:cxnSp>
      <p:sp>
        <p:nvSpPr>
          <p:cNvPr id="18" name="文字方塊 17"/>
          <p:cNvSpPr txBox="1"/>
          <p:nvPr/>
        </p:nvSpPr>
        <p:spPr>
          <a:xfrm>
            <a:off x="5413375" y="2294255"/>
            <a:ext cx="30645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Input keyword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8" name="矩形 7"/>
          <p:cNvSpPr/>
          <p:nvPr/>
        </p:nvSpPr>
        <p:spPr>
          <a:xfrm>
            <a:off x="21569680" y="2294255"/>
            <a:ext cx="617855" cy="56324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文字方塊 26"/>
          <p:cNvSpPr txBox="1"/>
          <p:nvPr/>
        </p:nvSpPr>
        <p:spPr>
          <a:xfrm>
            <a:off x="18254980" y="1730693"/>
            <a:ext cx="2665095" cy="563245"/>
          </a:xfrm>
          <a:prstGeom prst="rect">
            <a:avLst/>
          </a:prstGeom>
          <a:noFill/>
          <a:ln w="76200" cap="flat">
            <a:solidFill>
              <a:schemeClr val="accent5"/>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View details</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直線單箭頭接點 8"/>
          <p:cNvCxnSpPr/>
          <p:nvPr/>
        </p:nvCxnSpPr>
        <p:spPr>
          <a:xfrm flipH="1" flipV="1">
            <a:off x="19419570" y="2294255"/>
            <a:ext cx="2150110" cy="29718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2" name="矩形 11"/>
          <p:cNvSpPr/>
          <p:nvPr/>
        </p:nvSpPr>
        <p:spPr>
          <a:xfrm>
            <a:off x="12649200" y="5656580"/>
            <a:ext cx="685800" cy="4349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 name="文字方塊 20"/>
          <p:cNvSpPr txBox="1"/>
          <p:nvPr/>
        </p:nvSpPr>
        <p:spPr>
          <a:xfrm>
            <a:off x="14228445" y="5528310"/>
            <a:ext cx="30645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Search</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3" name="直線單箭頭接點 12"/>
          <p:cNvCxnSpPr>
            <a:stCxn id="12" idx="3"/>
            <a:endCxn id="21" idx="1"/>
          </p:cNvCxnSpPr>
          <p:nvPr/>
        </p:nvCxnSpPr>
        <p:spPr>
          <a:xfrm flipV="1">
            <a:off x="13335000" y="5810250"/>
            <a:ext cx="893445" cy="6413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5" name="矩形 14"/>
          <p:cNvSpPr/>
          <p:nvPr/>
        </p:nvSpPr>
        <p:spPr>
          <a:xfrm>
            <a:off x="15462250" y="7372350"/>
            <a:ext cx="823595" cy="41148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0" name="文字方塊 29"/>
          <p:cNvSpPr txBox="1"/>
          <p:nvPr/>
        </p:nvSpPr>
        <p:spPr>
          <a:xfrm>
            <a:off x="11163935" y="6573520"/>
            <a:ext cx="30645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Export Excel file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6" name="直線單箭頭接點 15"/>
          <p:cNvCxnSpPr>
            <a:stCxn id="15" idx="0"/>
            <a:endCxn id="30" idx="3"/>
          </p:cNvCxnSpPr>
          <p:nvPr/>
        </p:nvCxnSpPr>
        <p:spPr>
          <a:xfrm flipH="1" flipV="1">
            <a:off x="14228445" y="6855460"/>
            <a:ext cx="1645920" cy="51689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報告項目"/>
          <p:cNvSpPr txBox="1"/>
          <p:nvPr/>
        </p:nvSpPr>
        <p:spPr>
          <a:xfrm>
            <a:off x="1068690" y="6114733"/>
            <a:ext cx="8249285" cy="1486535"/>
          </a:xfrm>
          <a:prstGeom prst="rect">
            <a:avLst/>
          </a:prstGeom>
          <a:ln w="3175">
            <a:miter lim="400000"/>
          </a:ln>
        </p:spPr>
        <p:txBody>
          <a:bodyPr wrap="none" lIns="50800" tIns="50800" rIns="50800" bIns="50800" anchor="ctr">
            <a:spAutoFit/>
          </a:bodyPr>
          <a:lstStyle>
            <a:lvl1pPr algn="l">
              <a:defRPr sz="9000">
                <a:solidFill>
                  <a:srgbClr val="C09860"/>
                </a:solidFill>
                <a:latin typeface="Microsoft YaHei"/>
                <a:ea typeface="Microsoft YaHei"/>
                <a:cs typeface="Microsoft YaHei"/>
                <a:sym typeface="Microsoft YaHei"/>
              </a:defRPr>
            </a:lvl1pPr>
          </a:lstStyle>
          <a:p>
            <a:r>
              <a:rPr lang="x-none"/>
              <a:t>Lis</a:t>
            </a:r>
            <a:r>
              <a:rPr lang="en-US" altLang="x-none"/>
              <a:t>t of Projects</a:t>
            </a:r>
            <a:endParaRPr lang="en-US" altLang="x-none"/>
          </a:p>
        </p:txBody>
      </p:sp>
      <p:sp>
        <p:nvSpPr>
          <p:cNvPr id="76" name="項目一…"/>
          <p:cNvSpPr txBox="1"/>
          <p:nvPr/>
        </p:nvSpPr>
        <p:spPr>
          <a:xfrm>
            <a:off x="12192000" y="3345180"/>
            <a:ext cx="12191365" cy="7026275"/>
          </a:xfrm>
          <a:prstGeom prst="rect">
            <a:avLst/>
          </a:prstGeom>
          <a:ln w="3175">
            <a:miter lim="400000"/>
          </a:ln>
        </p:spPr>
        <p:txBody>
          <a:bodyPr wrap="square" lIns="50800" tIns="50800" rIns="50800" bIns="50800" anchor="ctr">
            <a:spAutoFit/>
          </a:bodyPr>
          <a:lstStyle/>
          <a:p>
            <a:pPr algn="l">
              <a:lnSpc>
                <a:spcPct val="150000"/>
              </a:lnSpc>
              <a:defRPr sz="8000">
                <a:solidFill>
                  <a:srgbClr val="C09860"/>
                </a:solidFill>
                <a:latin typeface="Microsoft YaHei"/>
                <a:ea typeface="Microsoft YaHei"/>
                <a:cs typeface="Microsoft YaHei"/>
                <a:sym typeface="Microsoft YaHei"/>
              </a:defRPr>
            </a:pPr>
            <a:r>
              <a:rPr lang="x-none" altLang="en-US" sz="6000">
                <a:sym typeface="+mn-ea"/>
              </a:rPr>
              <a:t>Rich Goldman</a:t>
            </a:r>
            <a:r>
              <a:rPr lang="en-US" sz="6000">
                <a:sym typeface="+mn-ea"/>
              </a:rPr>
              <a:t> (page 03)</a:t>
            </a:r>
            <a:endParaRPr lang="x-none" altLang="en-US" sz="6000">
              <a:sym typeface="+mn-ea"/>
            </a:endParaRPr>
          </a:p>
          <a:p>
            <a:pPr algn="l">
              <a:lnSpc>
                <a:spcPct val="150000"/>
              </a:lnSpc>
              <a:defRPr sz="8000">
                <a:solidFill>
                  <a:srgbClr val="C09860"/>
                </a:solidFill>
                <a:latin typeface="Microsoft YaHei"/>
                <a:ea typeface="Microsoft YaHei"/>
                <a:cs typeface="Microsoft YaHei"/>
                <a:sym typeface="Microsoft YaHei"/>
              </a:defRPr>
            </a:pPr>
            <a:r>
              <a:rPr lang="x-none" altLang="en-US" sz="6000">
                <a:sym typeface="+mn-ea"/>
              </a:rPr>
              <a:t>L</a:t>
            </a:r>
            <a:r>
              <a:rPr lang="en-US" sz="6000">
                <a:sym typeface="+mn-ea"/>
              </a:rPr>
              <a:t>oan application page (page 0</a:t>
            </a:r>
            <a:r>
              <a:rPr lang="x-none" altLang="en-US" sz="6000">
                <a:sym typeface="+mn-ea"/>
              </a:rPr>
              <a:t>4</a:t>
            </a:r>
            <a:r>
              <a:rPr lang="en-US" sz="6000">
                <a:sym typeface="+mn-ea"/>
              </a:rPr>
              <a:t>)</a:t>
            </a:r>
            <a:endParaRPr lang="x-none" altLang="en-US" sz="6000">
              <a:sym typeface="+mn-ea"/>
            </a:endParaRPr>
          </a:p>
          <a:p>
            <a:pPr algn="l">
              <a:lnSpc>
                <a:spcPct val="150000"/>
              </a:lnSpc>
              <a:defRPr sz="8000">
                <a:solidFill>
                  <a:srgbClr val="C09860"/>
                </a:solidFill>
                <a:latin typeface="Microsoft YaHei"/>
                <a:ea typeface="Microsoft YaHei"/>
                <a:cs typeface="Microsoft YaHei"/>
                <a:sym typeface="Microsoft YaHei"/>
              </a:defRPr>
            </a:pPr>
            <a:r>
              <a:rPr lang="en-US" sz="6000">
                <a:sym typeface="+mn-ea"/>
              </a:rPr>
              <a:t>Revolving Loan (page 0</a:t>
            </a:r>
            <a:r>
              <a:rPr lang="x-none" altLang="en-US" sz="6000">
                <a:sym typeface="+mn-ea"/>
              </a:rPr>
              <a:t>5</a:t>
            </a:r>
            <a:r>
              <a:rPr lang="en-US" sz="6000">
                <a:sym typeface="+mn-ea"/>
              </a:rPr>
              <a:t>)</a:t>
            </a:r>
            <a:endParaRPr lang="en-US" sz="6000"/>
          </a:p>
          <a:p>
            <a:pPr algn="l">
              <a:lnSpc>
                <a:spcPct val="150000"/>
              </a:lnSpc>
              <a:defRPr sz="8000">
                <a:solidFill>
                  <a:srgbClr val="C09860"/>
                </a:solidFill>
                <a:latin typeface="Microsoft YaHei"/>
                <a:ea typeface="Microsoft YaHei"/>
                <a:cs typeface="Microsoft YaHei"/>
                <a:sym typeface="Microsoft YaHei"/>
              </a:defRPr>
            </a:pPr>
            <a:r>
              <a:rPr lang="en-US" sz="6000"/>
              <a:t>Web ERP System (page 0</a:t>
            </a:r>
            <a:r>
              <a:rPr lang="x-none" altLang="en-US" sz="6000"/>
              <a:t>8</a:t>
            </a:r>
            <a:r>
              <a:rPr lang="en-US" sz="6000"/>
              <a:t>)</a:t>
            </a:r>
            <a:endParaRPr lang="en-US" sz="6000"/>
          </a:p>
          <a:p>
            <a:pPr algn="l">
              <a:lnSpc>
                <a:spcPct val="150000"/>
              </a:lnSpc>
              <a:defRPr sz="8000">
                <a:solidFill>
                  <a:srgbClr val="C09860"/>
                </a:solidFill>
                <a:latin typeface="Microsoft YaHei"/>
                <a:ea typeface="Microsoft YaHei"/>
                <a:cs typeface="Microsoft YaHei"/>
                <a:sym typeface="Microsoft YaHei"/>
              </a:defRPr>
            </a:pPr>
            <a:r>
              <a:rPr lang="en-US" sz="6000"/>
              <a:t>RentHub</a:t>
            </a:r>
            <a:r>
              <a:rPr lang="x-none" altLang="en-US" sz="6000"/>
              <a:t> (Mobile app)</a:t>
            </a:r>
            <a:r>
              <a:rPr lang="en-US" sz="6000"/>
              <a:t> (page 2</a:t>
            </a:r>
            <a:r>
              <a:rPr lang="x-none" altLang="en-US" sz="6000"/>
              <a:t>5</a:t>
            </a:r>
            <a:r>
              <a:rPr lang="en-US" sz="6000"/>
              <a:t>)</a:t>
            </a:r>
            <a:endParaRPr lang="en-US" sz="6000"/>
          </a:p>
        </p:txBody>
      </p:sp>
      <p:cxnSp>
        <p:nvCxnSpPr>
          <p:cNvPr id="9" name="直線接點 8"/>
          <p:cNvCxnSpPr/>
          <p:nvPr/>
        </p:nvCxnSpPr>
        <p:spPr>
          <a:xfrm>
            <a:off x="10888980" y="3762375"/>
            <a:ext cx="0" cy="629920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591058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en-US" dirty="0"/>
              <a:t>List of materials</a:t>
            </a:r>
            <a:endParaRPr lang="en-US" dirty="0"/>
          </a:p>
        </p:txBody>
      </p:sp>
      <p:sp>
        <p:nvSpPr>
          <p:cNvPr id="84" name="段落標題或重點…"/>
          <p:cNvSpPr/>
          <p:nvPr/>
        </p:nvSpPr>
        <p:spPr>
          <a:xfrm>
            <a:off x="1058545" y="3371215"/>
            <a:ext cx="7734300" cy="631888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dirty="0" err="1"/>
              <a:t>Inventory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Track and manage</a:t>
            </a:r>
            <a:r>
              <a:rPr lang="en-US" dirty="0"/>
              <a:t> (CRUD)</a:t>
            </a:r>
            <a:r>
              <a:rPr dirty="0"/>
              <a:t> inventory levels and supplier </a:t>
            </a:r>
            <a:r>
              <a:rPr lang="en-US" dirty="0"/>
              <a:t>information </a:t>
            </a:r>
            <a:r>
              <a:rPr dirty="0"/>
              <a:t>for materials.</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Provide convenient search functionality for users to quickly find the requested material data.</a:t>
            </a:r>
            <a:endParaRPr lang="x-none" altLang="en-US"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By leveraging recorded material data, the company c</a:t>
            </a:r>
            <a:r>
              <a:rPr lang="x-none" altLang="en-US" dirty="0"/>
              <a:t>ould compare quotes from different suppliers and identify materials with the most competitive prices.</a:t>
            </a:r>
            <a:endParaRPr lang="x-none" altLang="en-US"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sym typeface="+mn-ea"/>
              </a:rPr>
              <a:t>Efficiently compare whether suppliers have adjusted prices.</a:t>
            </a:r>
            <a:endParaRPr lang="x-none" altLang="en-US" dirty="0">
              <a:sym typeface="+mn-ea"/>
            </a:endParaRPr>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1"/>
          <a:stretch>
            <a:fillRect/>
          </a:stretch>
        </p:blipFill>
        <p:spPr>
          <a:xfrm>
            <a:off x="9805035" y="1792605"/>
            <a:ext cx="13205460" cy="4860290"/>
          </a:xfrm>
          <a:prstGeom prst="rect">
            <a:avLst/>
          </a:prstGeom>
          <a:ln>
            <a:noFill/>
          </a:ln>
        </p:spPr>
      </p:pic>
      <p:pic>
        <p:nvPicPr>
          <p:cNvPr id="3" name="圖片 2"/>
          <p:cNvPicPr>
            <a:picLocks noChangeAspect="1"/>
          </p:cNvPicPr>
          <p:nvPr/>
        </p:nvPicPr>
        <p:blipFill>
          <a:blip r:embed="rId2"/>
          <a:stretch>
            <a:fillRect/>
          </a:stretch>
        </p:blipFill>
        <p:spPr>
          <a:xfrm>
            <a:off x="9770110" y="7077075"/>
            <a:ext cx="13241655" cy="4864100"/>
          </a:xfrm>
          <a:prstGeom prst="rect">
            <a:avLst/>
          </a:prstGeom>
          <a:ln>
            <a:noFill/>
          </a:ln>
        </p:spPr>
      </p:pic>
      <p:sp>
        <p:nvSpPr>
          <p:cNvPr id="4" name="矩形 3"/>
          <p:cNvSpPr/>
          <p:nvPr/>
        </p:nvSpPr>
        <p:spPr>
          <a:xfrm>
            <a:off x="11873865" y="2898775"/>
            <a:ext cx="1676400" cy="375412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字方塊 4"/>
          <p:cNvSpPr txBox="1"/>
          <p:nvPr/>
        </p:nvSpPr>
        <p:spPr>
          <a:xfrm>
            <a:off x="13842365" y="1229043"/>
            <a:ext cx="392303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Materials tree menu</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6" name="直線單箭頭接點 5"/>
          <p:cNvCxnSpPr>
            <a:stCxn id="4" idx="0"/>
            <a:endCxn id="5" idx="2"/>
          </p:cNvCxnSpPr>
          <p:nvPr/>
        </p:nvCxnSpPr>
        <p:spPr>
          <a:xfrm flipV="1">
            <a:off x="12712065" y="1792605"/>
            <a:ext cx="3091815" cy="110617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7" name="矩形 6"/>
          <p:cNvSpPr/>
          <p:nvPr/>
        </p:nvSpPr>
        <p:spPr>
          <a:xfrm>
            <a:off x="12105640" y="7702550"/>
            <a:ext cx="9461500" cy="3937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字方塊 7"/>
          <p:cNvSpPr txBox="1"/>
          <p:nvPr/>
        </p:nvSpPr>
        <p:spPr>
          <a:xfrm>
            <a:off x="16544290" y="6513513"/>
            <a:ext cx="248221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Search field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直線單箭頭接點 8"/>
          <p:cNvCxnSpPr>
            <a:stCxn id="7" idx="0"/>
            <a:endCxn id="8" idx="2"/>
          </p:cNvCxnSpPr>
          <p:nvPr/>
        </p:nvCxnSpPr>
        <p:spPr>
          <a:xfrm flipV="1">
            <a:off x="16836390" y="7077075"/>
            <a:ext cx="949325" cy="6254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0" name="矩形 9"/>
          <p:cNvSpPr/>
          <p:nvPr/>
        </p:nvSpPr>
        <p:spPr>
          <a:xfrm>
            <a:off x="14328140" y="8451850"/>
            <a:ext cx="5257800" cy="3175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12" name="直線單箭頭接點 11"/>
          <p:cNvCxnSpPr>
            <a:stCxn id="10" idx="0"/>
            <a:endCxn id="8" idx="2"/>
          </p:cNvCxnSpPr>
          <p:nvPr/>
        </p:nvCxnSpPr>
        <p:spPr>
          <a:xfrm flipV="1">
            <a:off x="16957040" y="7077075"/>
            <a:ext cx="828675" cy="13747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矩形 10"/>
          <p:cNvSpPr/>
          <p:nvPr/>
        </p:nvSpPr>
        <p:spPr>
          <a:xfrm>
            <a:off x="16236315" y="3971925"/>
            <a:ext cx="2073275" cy="14605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矩形 22"/>
          <p:cNvSpPr/>
          <p:nvPr/>
        </p:nvSpPr>
        <p:spPr>
          <a:xfrm>
            <a:off x="16236315" y="4322445"/>
            <a:ext cx="2073275" cy="15938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矩形 23"/>
          <p:cNvSpPr/>
          <p:nvPr/>
        </p:nvSpPr>
        <p:spPr>
          <a:xfrm>
            <a:off x="16236315" y="4700270"/>
            <a:ext cx="2073275" cy="16891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矩形 24"/>
          <p:cNvSpPr/>
          <p:nvPr/>
        </p:nvSpPr>
        <p:spPr>
          <a:xfrm>
            <a:off x="16236315" y="5039995"/>
            <a:ext cx="2058670" cy="15938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6" name="矩形 25"/>
          <p:cNvSpPr/>
          <p:nvPr/>
        </p:nvSpPr>
        <p:spPr>
          <a:xfrm>
            <a:off x="16235680" y="5428615"/>
            <a:ext cx="2076450" cy="13335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矩形 26"/>
          <p:cNvSpPr/>
          <p:nvPr/>
        </p:nvSpPr>
        <p:spPr>
          <a:xfrm>
            <a:off x="22089110" y="3971925"/>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8" name="矩形 27"/>
          <p:cNvSpPr/>
          <p:nvPr/>
        </p:nvSpPr>
        <p:spPr>
          <a:xfrm>
            <a:off x="22089110" y="4322445"/>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9" name="矩形 28"/>
          <p:cNvSpPr/>
          <p:nvPr/>
        </p:nvSpPr>
        <p:spPr>
          <a:xfrm>
            <a:off x="22089110" y="4700270"/>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0" name="矩形 29"/>
          <p:cNvSpPr/>
          <p:nvPr/>
        </p:nvSpPr>
        <p:spPr>
          <a:xfrm>
            <a:off x="22089110" y="5041900"/>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矩形 30"/>
          <p:cNvSpPr/>
          <p:nvPr/>
        </p:nvSpPr>
        <p:spPr>
          <a:xfrm>
            <a:off x="22089110" y="5428615"/>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3" name="矩形 32"/>
          <p:cNvSpPr/>
          <p:nvPr/>
        </p:nvSpPr>
        <p:spPr>
          <a:xfrm>
            <a:off x="16233775" y="9574530"/>
            <a:ext cx="2093595" cy="16954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4" name="矩形 33"/>
          <p:cNvSpPr/>
          <p:nvPr/>
        </p:nvSpPr>
        <p:spPr>
          <a:xfrm>
            <a:off x="22089110" y="9229725"/>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5" name="矩形 34"/>
          <p:cNvSpPr/>
          <p:nvPr/>
        </p:nvSpPr>
        <p:spPr>
          <a:xfrm>
            <a:off x="22089110" y="9574530"/>
            <a:ext cx="411480" cy="16510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1" name="矩形 40"/>
          <p:cNvSpPr/>
          <p:nvPr/>
        </p:nvSpPr>
        <p:spPr>
          <a:xfrm>
            <a:off x="16234410" y="9249410"/>
            <a:ext cx="2089785" cy="18796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6944360" cy="932180"/>
          </a:xfrm>
          <a:prstGeom prst="rect">
            <a:avLst/>
          </a:prstGeom>
          <a:ln w="3175">
            <a:noFill/>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en-US" dirty="0"/>
              <a:t>Transaction record</a:t>
            </a:r>
            <a:endParaRPr lang="en-US"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8" name="段落標題或重點…"/>
          <p:cNvSpPr/>
          <p:nvPr/>
        </p:nvSpPr>
        <p:spPr>
          <a:xfrm>
            <a:off x="1020445" y="2019300"/>
            <a:ext cx="10726420" cy="1701800"/>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sym typeface="+mn-ea"/>
              </a:rPr>
              <a:t>Transaction</a:t>
            </a:r>
            <a:r>
              <a:rPr dirty="0" err="1"/>
              <a:t>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dirty="0"/>
              <a:t>Create transaction records, including information on suppliers/customers, orders and payments/revenues.</a:t>
            </a:r>
            <a:endParaRPr lang="en-US" dirty="0"/>
          </a:p>
        </p:txBody>
      </p:sp>
      <p:pic>
        <p:nvPicPr>
          <p:cNvPr id="3" name="圖片 2"/>
          <p:cNvPicPr>
            <a:picLocks noChangeAspect="1"/>
          </p:cNvPicPr>
          <p:nvPr/>
        </p:nvPicPr>
        <p:blipFill>
          <a:blip r:embed="rId1"/>
          <a:stretch>
            <a:fillRect/>
          </a:stretch>
        </p:blipFill>
        <p:spPr>
          <a:xfrm>
            <a:off x="1020445" y="3735070"/>
            <a:ext cx="10693694" cy="4849200"/>
          </a:xfrm>
          <a:prstGeom prst="rect">
            <a:avLst/>
          </a:prstGeom>
        </p:spPr>
      </p:pic>
      <p:pic>
        <p:nvPicPr>
          <p:cNvPr id="4" name="圖片 3"/>
          <p:cNvPicPr>
            <a:picLocks noChangeAspect="1"/>
          </p:cNvPicPr>
          <p:nvPr/>
        </p:nvPicPr>
        <p:blipFill>
          <a:blip r:embed="rId2"/>
          <a:stretch>
            <a:fillRect/>
          </a:stretch>
        </p:blipFill>
        <p:spPr>
          <a:xfrm>
            <a:off x="12607290" y="3721100"/>
            <a:ext cx="9461854" cy="4849200"/>
          </a:xfrm>
          <a:prstGeom prst="rect">
            <a:avLst/>
          </a:prstGeom>
        </p:spPr>
      </p:pic>
      <p:pic>
        <p:nvPicPr>
          <p:cNvPr id="5" name="圖片 4"/>
          <p:cNvPicPr>
            <a:picLocks noChangeAspect="1"/>
          </p:cNvPicPr>
          <p:nvPr/>
        </p:nvPicPr>
        <p:blipFill>
          <a:blip r:embed="rId3"/>
          <a:stretch>
            <a:fillRect/>
          </a:stretch>
        </p:blipFill>
        <p:spPr>
          <a:xfrm>
            <a:off x="1020445" y="8570595"/>
            <a:ext cx="10726341" cy="4849200"/>
          </a:xfrm>
          <a:prstGeom prst="rect">
            <a:avLst/>
          </a:prstGeom>
        </p:spPr>
      </p:pic>
      <p:pic>
        <p:nvPicPr>
          <p:cNvPr id="6" name="圖片 5"/>
          <p:cNvPicPr>
            <a:picLocks noChangeAspect="1"/>
          </p:cNvPicPr>
          <p:nvPr/>
        </p:nvPicPr>
        <p:blipFill>
          <a:blip r:embed="rId4"/>
          <a:stretch>
            <a:fillRect/>
          </a:stretch>
        </p:blipFill>
        <p:spPr>
          <a:xfrm>
            <a:off x="12607290" y="8584565"/>
            <a:ext cx="10644788" cy="4849200"/>
          </a:xfrm>
          <a:prstGeom prst="rect">
            <a:avLst/>
          </a:prstGeom>
        </p:spPr>
      </p:pic>
      <p:sp>
        <p:nvSpPr>
          <p:cNvPr id="7" name="段落標題或重點…"/>
          <p:cNvSpPr/>
          <p:nvPr/>
        </p:nvSpPr>
        <p:spPr>
          <a:xfrm>
            <a:off x="12607290" y="2033270"/>
            <a:ext cx="10757535" cy="1701800"/>
          </a:xfrm>
          <a:prstGeom prst="rect">
            <a:avLst/>
          </a:prstGeom>
          <a:ln w="3175">
            <a:noFill/>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t>Inventory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Based on purchase or sales records, automatically increase or decrease the </a:t>
            </a:r>
            <a:r>
              <a:rPr lang="en-US" altLang="x-none" dirty="0"/>
              <a:t>inventory levels</a:t>
            </a:r>
            <a:r>
              <a:rPr lang="x-none" altLang="en-US" dirty="0"/>
              <a:t>.</a:t>
            </a:r>
            <a:endParaRPr lang="x-none" altLang="en-US" dirty="0"/>
          </a:p>
        </p:txBody>
      </p:sp>
      <p:sp>
        <p:nvSpPr>
          <p:cNvPr id="9" name="矩形 8"/>
          <p:cNvSpPr/>
          <p:nvPr/>
        </p:nvSpPr>
        <p:spPr>
          <a:xfrm>
            <a:off x="3606165" y="4435475"/>
            <a:ext cx="7721600" cy="3937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0" name="文字方塊 9"/>
          <p:cNvSpPr txBox="1"/>
          <p:nvPr/>
        </p:nvSpPr>
        <p:spPr>
          <a:xfrm>
            <a:off x="7606665" y="2032953"/>
            <a:ext cx="443166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1. Input ID of </a:t>
            </a:r>
            <a:r>
              <a:rPr lang="x-none" dirty="0" err="1">
                <a:solidFill>
                  <a:srgbClr val="FF0000"/>
                </a:solidFill>
                <a:sym typeface="+mn-ea"/>
              </a:rPr>
              <a:t>Quotation</a:t>
            </a:r>
            <a:endParaRPr kumimoji="0" lang="x-none" altLang="zh-TW" sz="3000" b="1" i="0" u="none" strike="noStrike" cap="none" spc="0" normalizeH="0" baseline="0" dirty="0" err="1">
              <a:ln>
                <a:noFill/>
              </a:ln>
              <a:solidFill>
                <a:srgbClr val="FF0000"/>
              </a:solidFill>
              <a:effectLst/>
              <a:uFillTx/>
              <a:latin typeface="Helvetica Neue" panose="02000503000000020004"/>
              <a:ea typeface="Helvetica Neue" panose="02000503000000020004"/>
              <a:cs typeface="Helvetica Neue" panose="02000503000000020004"/>
              <a:sym typeface="+mn-ea"/>
            </a:endParaRPr>
          </a:p>
        </p:txBody>
      </p:sp>
      <p:cxnSp>
        <p:nvCxnSpPr>
          <p:cNvPr id="11" name="直線單箭頭接點 10"/>
          <p:cNvCxnSpPr>
            <a:stCxn id="9" idx="0"/>
            <a:endCxn id="10" idx="2"/>
          </p:cNvCxnSpPr>
          <p:nvPr/>
        </p:nvCxnSpPr>
        <p:spPr>
          <a:xfrm flipV="1">
            <a:off x="7466965" y="2596515"/>
            <a:ext cx="2355850" cy="183896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2" name="矩形 11"/>
          <p:cNvSpPr/>
          <p:nvPr/>
        </p:nvSpPr>
        <p:spPr>
          <a:xfrm>
            <a:off x="3755390" y="5495925"/>
            <a:ext cx="7442200" cy="21209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3" name="矩形 12"/>
          <p:cNvSpPr/>
          <p:nvPr/>
        </p:nvSpPr>
        <p:spPr>
          <a:xfrm>
            <a:off x="14844395" y="5172075"/>
            <a:ext cx="6769100" cy="29464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文字方塊 13"/>
          <p:cNvSpPr txBox="1"/>
          <p:nvPr/>
        </p:nvSpPr>
        <p:spPr>
          <a:xfrm>
            <a:off x="11022965" y="481648"/>
            <a:ext cx="370840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2. Input sales data</a:t>
            </a:r>
            <a:endParaRPr kumimoji="0" lang="x-none" altLang="zh-TW" sz="3000" b="1" i="0" u="none" strike="noStrike" cap="none" spc="0" normalizeH="0" baseline="0" dirty="0" err="1">
              <a:ln>
                <a:noFill/>
              </a:ln>
              <a:solidFill>
                <a:srgbClr val="FF0000"/>
              </a:solidFill>
              <a:effectLst/>
              <a:uFillTx/>
              <a:latin typeface="Helvetica Neue" panose="02000503000000020004"/>
              <a:ea typeface="Helvetica Neue" panose="02000503000000020004"/>
              <a:cs typeface="Helvetica Neue" panose="02000503000000020004"/>
              <a:sym typeface="+mn-ea"/>
            </a:endParaRPr>
          </a:p>
        </p:txBody>
      </p:sp>
      <p:cxnSp>
        <p:nvCxnSpPr>
          <p:cNvPr id="15" name="直線單箭頭接點 14"/>
          <p:cNvCxnSpPr>
            <a:stCxn id="12" idx="3"/>
            <a:endCxn id="14" idx="2"/>
          </p:cNvCxnSpPr>
          <p:nvPr/>
        </p:nvCxnSpPr>
        <p:spPr>
          <a:xfrm flipV="1">
            <a:off x="11197590" y="1045210"/>
            <a:ext cx="1679575" cy="551116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16" name="直線單箭頭接點 15"/>
          <p:cNvCxnSpPr>
            <a:stCxn id="13" idx="0"/>
          </p:cNvCxnSpPr>
          <p:nvPr/>
        </p:nvCxnSpPr>
        <p:spPr>
          <a:xfrm flipH="1" flipV="1">
            <a:off x="12877165" y="1045210"/>
            <a:ext cx="5351780" cy="412686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9375775" y="7077075"/>
            <a:ext cx="13636800" cy="4592832"/>
          </a:xfrm>
          <a:prstGeom prst="rect">
            <a:avLst/>
          </a:prstGeom>
        </p:spPr>
      </p:pic>
      <p:sp>
        <p:nvSpPr>
          <p:cNvPr id="83" name="本頁重點或結論"/>
          <p:cNvSpPr txBox="1"/>
          <p:nvPr/>
        </p:nvSpPr>
        <p:spPr>
          <a:xfrm>
            <a:off x="1020647" y="860489"/>
            <a:ext cx="698944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t>Transaction </a:t>
            </a:r>
            <a:r>
              <a:rPr lang="x-none" dirty="0" err="1"/>
              <a:t>h</a:t>
            </a:r>
            <a:r>
              <a:rPr dirty="0" err="1"/>
              <a:t>istory</a:t>
            </a:r>
            <a:endParaRPr dirty="0" err="1"/>
          </a:p>
        </p:txBody>
      </p:sp>
      <p:sp>
        <p:nvSpPr>
          <p:cNvPr id="84" name="段落標題或重點…"/>
          <p:cNvSpPr/>
          <p:nvPr/>
        </p:nvSpPr>
        <p:spPr>
          <a:xfrm>
            <a:off x="1058545" y="3371215"/>
            <a:ext cx="7706995" cy="631888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dirty="0" err="1">
                <a:sym typeface="+mn-ea"/>
              </a:rPr>
              <a:t>Transaction</a:t>
            </a:r>
            <a:r>
              <a:rPr dirty="0" err="1"/>
              <a:t>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Manage transaction details, including the ability to query </a:t>
            </a:r>
            <a:r>
              <a:rPr lang="en-US" dirty="0"/>
              <a:t>or</a:t>
            </a:r>
            <a:r>
              <a:rPr dirty="0"/>
              <a:t> delete past orders and payment information.</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Offer a wide range of search criteria, such as time range, accounting period, transaction type</a:t>
            </a:r>
            <a:r>
              <a:rPr lang="en-US" altLang="x-none" dirty="0"/>
              <a:t>,</a:t>
            </a:r>
            <a:r>
              <a:rPr lang="x-none" altLang="en-US" dirty="0"/>
              <a:t> invoice number</a:t>
            </a:r>
            <a:r>
              <a:rPr lang="en-US" altLang="x-none" dirty="0"/>
              <a:t> and project code.</a:t>
            </a:r>
            <a:endParaRPr lang="en-US" altLang="x-none"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Using the project code as a search parameter allows for rapid retrieval of project-specific expenses and revenues to provide real-time visibility into the company’s business operations.</a:t>
            </a:r>
            <a:endParaRPr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2"/>
          <a:stretch>
            <a:fillRect/>
          </a:stretch>
        </p:blipFill>
        <p:spPr>
          <a:xfrm>
            <a:off x="9375140" y="1792605"/>
            <a:ext cx="13637260" cy="4678680"/>
          </a:xfrm>
          <a:prstGeom prst="rect">
            <a:avLst/>
          </a:prstGeom>
          <a:ln>
            <a:noFill/>
          </a:ln>
        </p:spPr>
      </p:pic>
      <p:sp>
        <p:nvSpPr>
          <p:cNvPr id="8" name="矩形 7"/>
          <p:cNvSpPr/>
          <p:nvPr/>
        </p:nvSpPr>
        <p:spPr>
          <a:xfrm>
            <a:off x="18069560" y="7896225"/>
            <a:ext cx="4815205" cy="47879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 name="矩形 2"/>
          <p:cNvSpPr/>
          <p:nvPr/>
        </p:nvSpPr>
        <p:spPr>
          <a:xfrm>
            <a:off x="11713210" y="2707640"/>
            <a:ext cx="922020" cy="31686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矩形 3"/>
          <p:cNvSpPr/>
          <p:nvPr/>
        </p:nvSpPr>
        <p:spPr>
          <a:xfrm>
            <a:off x="12691745" y="2701290"/>
            <a:ext cx="1174750" cy="32321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9" name="文字方塊 8"/>
          <p:cNvSpPr txBox="1"/>
          <p:nvPr/>
        </p:nvSpPr>
        <p:spPr>
          <a:xfrm>
            <a:off x="8277225" y="76200"/>
            <a:ext cx="2184400"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Filter by time period </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0" name="直線單箭頭接點 9"/>
          <p:cNvCxnSpPr>
            <a:stCxn id="3" idx="0"/>
            <a:endCxn id="9" idx="2"/>
          </p:cNvCxnSpPr>
          <p:nvPr/>
        </p:nvCxnSpPr>
        <p:spPr>
          <a:xfrm flipH="1" flipV="1">
            <a:off x="9369425" y="1101090"/>
            <a:ext cx="2804795" cy="160655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文字方塊 10"/>
          <p:cNvSpPr txBox="1"/>
          <p:nvPr/>
        </p:nvSpPr>
        <p:spPr>
          <a:xfrm>
            <a:off x="10728960" y="89853"/>
            <a:ext cx="3670300"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Filter by account</a:t>
            </a:r>
            <a:r>
              <a:rPr kumimoji="0" lang="x-none"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ing</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period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2" name="直線單箭頭接點 11"/>
          <p:cNvCxnSpPr>
            <a:stCxn id="4" idx="0"/>
            <a:endCxn id="11" idx="2"/>
          </p:cNvCxnSpPr>
          <p:nvPr/>
        </p:nvCxnSpPr>
        <p:spPr>
          <a:xfrm flipH="1" flipV="1">
            <a:off x="12564110" y="1115060"/>
            <a:ext cx="715010" cy="158623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7" name="文字方塊 16"/>
          <p:cNvSpPr txBox="1"/>
          <p:nvPr/>
        </p:nvSpPr>
        <p:spPr>
          <a:xfrm>
            <a:off x="19327495" y="6513830"/>
            <a:ext cx="229933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Search field</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8" name="直線單箭頭接點 17"/>
          <p:cNvCxnSpPr>
            <a:stCxn id="8" idx="0"/>
            <a:endCxn id="17" idx="2"/>
          </p:cNvCxnSpPr>
          <p:nvPr/>
        </p:nvCxnSpPr>
        <p:spPr>
          <a:xfrm flipV="1">
            <a:off x="20477480" y="7077075"/>
            <a:ext cx="0" cy="81915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5" name="矩形 4"/>
          <p:cNvSpPr/>
          <p:nvPr/>
        </p:nvSpPr>
        <p:spPr>
          <a:xfrm>
            <a:off x="14399260" y="3579495"/>
            <a:ext cx="217424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矩形 22"/>
          <p:cNvSpPr/>
          <p:nvPr/>
        </p:nvSpPr>
        <p:spPr>
          <a:xfrm>
            <a:off x="14399260" y="8843645"/>
            <a:ext cx="218440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矩形 23"/>
          <p:cNvSpPr/>
          <p:nvPr/>
        </p:nvSpPr>
        <p:spPr>
          <a:xfrm>
            <a:off x="14399260" y="9222740"/>
            <a:ext cx="2200275" cy="18859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矩形 24"/>
          <p:cNvSpPr/>
          <p:nvPr/>
        </p:nvSpPr>
        <p:spPr>
          <a:xfrm>
            <a:off x="14399260" y="9601835"/>
            <a:ext cx="2198370" cy="1727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6" name="矩形 25"/>
          <p:cNvSpPr/>
          <p:nvPr/>
        </p:nvSpPr>
        <p:spPr>
          <a:xfrm>
            <a:off x="14399260" y="10026015"/>
            <a:ext cx="2200275" cy="1987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矩形 26"/>
          <p:cNvSpPr/>
          <p:nvPr/>
        </p:nvSpPr>
        <p:spPr>
          <a:xfrm>
            <a:off x="14399260" y="10360025"/>
            <a:ext cx="2198370" cy="18859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8" name="矩形 27"/>
          <p:cNvSpPr/>
          <p:nvPr/>
        </p:nvSpPr>
        <p:spPr>
          <a:xfrm>
            <a:off x="17684115" y="884364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9" name="矩形 28"/>
          <p:cNvSpPr/>
          <p:nvPr/>
        </p:nvSpPr>
        <p:spPr>
          <a:xfrm>
            <a:off x="17684115" y="923163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0" name="矩形 29"/>
          <p:cNvSpPr/>
          <p:nvPr/>
        </p:nvSpPr>
        <p:spPr>
          <a:xfrm>
            <a:off x="17684115" y="958342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矩形 30"/>
          <p:cNvSpPr/>
          <p:nvPr/>
        </p:nvSpPr>
        <p:spPr>
          <a:xfrm>
            <a:off x="17684115" y="998982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2" name="矩形 31"/>
          <p:cNvSpPr/>
          <p:nvPr/>
        </p:nvSpPr>
        <p:spPr>
          <a:xfrm>
            <a:off x="17684115" y="1035939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3" name="矩形 32"/>
          <p:cNvSpPr/>
          <p:nvPr/>
        </p:nvSpPr>
        <p:spPr>
          <a:xfrm>
            <a:off x="17880330" y="3579495"/>
            <a:ext cx="50419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4" name="矩形 33"/>
          <p:cNvSpPr/>
          <p:nvPr/>
        </p:nvSpPr>
        <p:spPr>
          <a:xfrm>
            <a:off x="14399260" y="3905885"/>
            <a:ext cx="217424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5" name="矩形 34"/>
          <p:cNvSpPr/>
          <p:nvPr/>
        </p:nvSpPr>
        <p:spPr>
          <a:xfrm>
            <a:off x="14399260" y="4347845"/>
            <a:ext cx="217424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6" name="矩形 35"/>
          <p:cNvSpPr/>
          <p:nvPr/>
        </p:nvSpPr>
        <p:spPr>
          <a:xfrm>
            <a:off x="14425295" y="4789805"/>
            <a:ext cx="217424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7" name="矩形 36"/>
          <p:cNvSpPr/>
          <p:nvPr/>
        </p:nvSpPr>
        <p:spPr>
          <a:xfrm>
            <a:off x="14425295" y="5168900"/>
            <a:ext cx="217424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8" name="矩形 37"/>
          <p:cNvSpPr/>
          <p:nvPr/>
        </p:nvSpPr>
        <p:spPr>
          <a:xfrm>
            <a:off x="17880330" y="3967480"/>
            <a:ext cx="50419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9" name="矩形 38"/>
          <p:cNvSpPr/>
          <p:nvPr/>
        </p:nvSpPr>
        <p:spPr>
          <a:xfrm>
            <a:off x="17880330" y="4346575"/>
            <a:ext cx="50419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0" name="矩形 39"/>
          <p:cNvSpPr/>
          <p:nvPr/>
        </p:nvSpPr>
        <p:spPr>
          <a:xfrm>
            <a:off x="17880330" y="4725670"/>
            <a:ext cx="50419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1" name="矩形 40"/>
          <p:cNvSpPr/>
          <p:nvPr/>
        </p:nvSpPr>
        <p:spPr>
          <a:xfrm>
            <a:off x="17880330" y="5104765"/>
            <a:ext cx="504190" cy="199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1"/>
          <a:stretch>
            <a:fillRect/>
          </a:stretch>
        </p:blipFill>
        <p:spPr>
          <a:xfrm>
            <a:off x="9375140" y="7077075"/>
            <a:ext cx="13636800" cy="4659240"/>
          </a:xfrm>
          <a:prstGeom prst="rect">
            <a:avLst/>
          </a:prstGeom>
        </p:spPr>
      </p:pic>
      <p:pic>
        <p:nvPicPr>
          <p:cNvPr id="5" name="圖片 4"/>
          <p:cNvPicPr>
            <a:picLocks noChangeAspect="1"/>
          </p:cNvPicPr>
          <p:nvPr/>
        </p:nvPicPr>
        <p:blipFill>
          <a:blip r:embed="rId2"/>
          <a:stretch>
            <a:fillRect/>
          </a:stretch>
        </p:blipFill>
        <p:spPr>
          <a:xfrm>
            <a:off x="9375140" y="1792605"/>
            <a:ext cx="13636800" cy="4621242"/>
          </a:xfrm>
          <a:prstGeom prst="rect">
            <a:avLst/>
          </a:prstGeom>
        </p:spPr>
      </p:pic>
      <p:sp>
        <p:nvSpPr>
          <p:cNvPr id="83" name="本頁重點或結論"/>
          <p:cNvSpPr txBox="1"/>
          <p:nvPr/>
        </p:nvSpPr>
        <p:spPr>
          <a:xfrm>
            <a:off x="1020647" y="860489"/>
            <a:ext cx="698944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t>Transaction </a:t>
            </a:r>
            <a:r>
              <a:rPr lang="x-none" dirty="0" err="1"/>
              <a:t>h</a:t>
            </a:r>
            <a:r>
              <a:rPr dirty="0" err="1"/>
              <a:t>istory</a:t>
            </a:r>
            <a:endParaRPr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矩形 6"/>
          <p:cNvSpPr/>
          <p:nvPr/>
        </p:nvSpPr>
        <p:spPr>
          <a:xfrm>
            <a:off x="13863955" y="2591435"/>
            <a:ext cx="1037590" cy="49657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段落標題或重點…"/>
          <p:cNvSpPr/>
          <p:nvPr/>
        </p:nvSpPr>
        <p:spPr>
          <a:xfrm>
            <a:off x="1058545" y="3371215"/>
            <a:ext cx="7706995" cy="4010025"/>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sym typeface="+mn-ea"/>
              </a:rPr>
              <a:t>Transaction</a:t>
            </a:r>
            <a:r>
              <a:rPr dirty="0" err="1"/>
              <a:t>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Users can manage </a:t>
            </a:r>
            <a:r>
              <a:rPr lang="en-US" altLang="x-none" dirty="0"/>
              <a:t>(CRUD)</a:t>
            </a:r>
            <a:r>
              <a:rPr lang="x-none" altLang="en-US" dirty="0"/>
              <a:t> detailed information for each order.</a:t>
            </a:r>
            <a:endParaRPr lang="x-none" altLang="en-US"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Track all items within each order, including the project code they are associated with.</a:t>
            </a:r>
            <a:endParaRPr lang="en-US" altLang="x-none"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A</a:t>
            </a:r>
            <a:r>
              <a:rPr lang="x-none" altLang="en-US" dirty="0"/>
              <a:t>llow managers to access this data anytime and make informed decisions.</a:t>
            </a:r>
            <a:endParaRPr lang="x-none" altLang="en-US" dirty="0"/>
          </a:p>
        </p:txBody>
      </p:sp>
      <p:sp>
        <p:nvSpPr>
          <p:cNvPr id="13" name="文字方塊 12"/>
          <p:cNvSpPr txBox="1"/>
          <p:nvPr/>
        </p:nvSpPr>
        <p:spPr>
          <a:xfrm>
            <a:off x="14666595" y="115888"/>
            <a:ext cx="2553335"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View invoie details</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 name="直線單箭頭接點 1"/>
          <p:cNvCxnSpPr>
            <a:stCxn id="7" idx="0"/>
            <a:endCxn id="13" idx="2"/>
          </p:cNvCxnSpPr>
          <p:nvPr/>
        </p:nvCxnSpPr>
        <p:spPr>
          <a:xfrm flipV="1">
            <a:off x="14382750" y="1141095"/>
            <a:ext cx="1560830" cy="145034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3" name="矩形 2"/>
          <p:cNvSpPr/>
          <p:nvPr/>
        </p:nvSpPr>
        <p:spPr>
          <a:xfrm>
            <a:off x="11515090" y="8404225"/>
            <a:ext cx="11496675" cy="26924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文字方塊 3"/>
          <p:cNvSpPr txBox="1"/>
          <p:nvPr/>
        </p:nvSpPr>
        <p:spPr>
          <a:xfrm>
            <a:off x="15815310" y="12190413"/>
            <a:ext cx="289623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Invoice details</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9" name="直線單箭頭接點 8"/>
          <p:cNvCxnSpPr>
            <a:stCxn id="3" idx="2"/>
            <a:endCxn id="4" idx="0"/>
          </p:cNvCxnSpPr>
          <p:nvPr/>
        </p:nvCxnSpPr>
        <p:spPr>
          <a:xfrm>
            <a:off x="17263745" y="11096625"/>
            <a:ext cx="0" cy="10941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22" name="矩形 21"/>
          <p:cNvSpPr/>
          <p:nvPr/>
        </p:nvSpPr>
        <p:spPr>
          <a:xfrm>
            <a:off x="14382750" y="3559175"/>
            <a:ext cx="225171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矩形 19"/>
          <p:cNvSpPr/>
          <p:nvPr/>
        </p:nvSpPr>
        <p:spPr>
          <a:xfrm>
            <a:off x="14382750" y="3938270"/>
            <a:ext cx="225171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 name="矩形 20"/>
          <p:cNvSpPr/>
          <p:nvPr/>
        </p:nvSpPr>
        <p:spPr>
          <a:xfrm>
            <a:off x="14382750" y="4317365"/>
            <a:ext cx="225171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矩形 22"/>
          <p:cNvSpPr/>
          <p:nvPr/>
        </p:nvSpPr>
        <p:spPr>
          <a:xfrm>
            <a:off x="14382750" y="4700270"/>
            <a:ext cx="225171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矩形 23"/>
          <p:cNvSpPr/>
          <p:nvPr/>
        </p:nvSpPr>
        <p:spPr>
          <a:xfrm>
            <a:off x="14382750" y="5083175"/>
            <a:ext cx="2251710" cy="17335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2" name="矩形 31"/>
          <p:cNvSpPr/>
          <p:nvPr/>
        </p:nvSpPr>
        <p:spPr>
          <a:xfrm>
            <a:off x="17762855" y="355282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矩形 24"/>
          <p:cNvSpPr/>
          <p:nvPr/>
        </p:nvSpPr>
        <p:spPr>
          <a:xfrm>
            <a:off x="17762855" y="393827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6" name="矩形 25"/>
          <p:cNvSpPr/>
          <p:nvPr/>
        </p:nvSpPr>
        <p:spPr>
          <a:xfrm>
            <a:off x="17762855" y="431736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矩形 26"/>
          <p:cNvSpPr/>
          <p:nvPr/>
        </p:nvSpPr>
        <p:spPr>
          <a:xfrm>
            <a:off x="17762855" y="469646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8" name="矩形 27"/>
          <p:cNvSpPr/>
          <p:nvPr/>
        </p:nvSpPr>
        <p:spPr>
          <a:xfrm>
            <a:off x="17762855" y="507555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9" name="矩形 28"/>
          <p:cNvSpPr/>
          <p:nvPr/>
        </p:nvSpPr>
        <p:spPr>
          <a:xfrm>
            <a:off x="12369165" y="10362565"/>
            <a:ext cx="6513195" cy="2247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0" name="矩形 29"/>
          <p:cNvSpPr/>
          <p:nvPr/>
        </p:nvSpPr>
        <p:spPr>
          <a:xfrm>
            <a:off x="12369165" y="9967595"/>
            <a:ext cx="6513195" cy="2247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矩形 30"/>
          <p:cNvSpPr/>
          <p:nvPr/>
        </p:nvSpPr>
        <p:spPr>
          <a:xfrm>
            <a:off x="12369165" y="9572625"/>
            <a:ext cx="6513195" cy="2247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3" name="矩形 32"/>
          <p:cNvSpPr/>
          <p:nvPr/>
        </p:nvSpPr>
        <p:spPr>
          <a:xfrm>
            <a:off x="12369165" y="9198610"/>
            <a:ext cx="6513195" cy="2247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4" name="矩形 33"/>
          <p:cNvSpPr/>
          <p:nvPr/>
        </p:nvSpPr>
        <p:spPr>
          <a:xfrm>
            <a:off x="12369165" y="8824595"/>
            <a:ext cx="6513195" cy="2247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5" name="矩形 34"/>
          <p:cNvSpPr/>
          <p:nvPr/>
        </p:nvSpPr>
        <p:spPr>
          <a:xfrm>
            <a:off x="21848445" y="882459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6" name="矩形 35"/>
          <p:cNvSpPr/>
          <p:nvPr/>
        </p:nvSpPr>
        <p:spPr>
          <a:xfrm>
            <a:off x="21848445" y="919861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7" name="矩形 36"/>
          <p:cNvSpPr/>
          <p:nvPr/>
        </p:nvSpPr>
        <p:spPr>
          <a:xfrm>
            <a:off x="21848445" y="960437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8" name="矩形 37"/>
          <p:cNvSpPr/>
          <p:nvPr/>
        </p:nvSpPr>
        <p:spPr>
          <a:xfrm>
            <a:off x="21848445" y="9983470"/>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9" name="矩形 38"/>
          <p:cNvSpPr/>
          <p:nvPr/>
        </p:nvSpPr>
        <p:spPr>
          <a:xfrm>
            <a:off x="21848445" y="10384155"/>
            <a:ext cx="948690" cy="179705"/>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1"/>
          <a:stretch>
            <a:fillRect/>
          </a:stretch>
        </p:blipFill>
        <p:spPr>
          <a:xfrm>
            <a:off x="9375140" y="0"/>
            <a:ext cx="13637260" cy="4678680"/>
          </a:xfrm>
          <a:prstGeom prst="rect">
            <a:avLst/>
          </a:prstGeom>
          <a:ln>
            <a:noFill/>
          </a:ln>
        </p:spPr>
      </p:pic>
      <p:pic>
        <p:nvPicPr>
          <p:cNvPr id="2" name="圖片 1"/>
          <p:cNvPicPr>
            <a:picLocks noChangeAspect="1"/>
          </p:cNvPicPr>
          <p:nvPr/>
        </p:nvPicPr>
        <p:blipFill>
          <a:blip r:embed="rId2"/>
          <a:stretch>
            <a:fillRect/>
          </a:stretch>
        </p:blipFill>
        <p:spPr>
          <a:xfrm>
            <a:off x="9375140" y="4758690"/>
            <a:ext cx="13636800" cy="8798346"/>
          </a:xfrm>
          <a:prstGeom prst="rect">
            <a:avLst/>
          </a:prstGeom>
        </p:spPr>
      </p:pic>
      <p:sp>
        <p:nvSpPr>
          <p:cNvPr id="83" name="本頁重點或結論"/>
          <p:cNvSpPr txBox="1"/>
          <p:nvPr/>
        </p:nvSpPr>
        <p:spPr>
          <a:xfrm>
            <a:off x="1020647" y="860489"/>
            <a:ext cx="698944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t>Transaction </a:t>
            </a:r>
            <a:r>
              <a:rPr lang="x-none" dirty="0" err="1"/>
              <a:t>h</a:t>
            </a:r>
            <a:r>
              <a:rPr dirty="0" err="1"/>
              <a:t>istory</a:t>
            </a:r>
            <a:endParaRPr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矩形 6"/>
          <p:cNvSpPr/>
          <p:nvPr/>
        </p:nvSpPr>
        <p:spPr>
          <a:xfrm>
            <a:off x="14863445" y="818515"/>
            <a:ext cx="1037590" cy="49657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段落標題或重點…"/>
          <p:cNvSpPr/>
          <p:nvPr/>
        </p:nvSpPr>
        <p:spPr>
          <a:xfrm>
            <a:off x="1058545" y="3371215"/>
            <a:ext cx="7706995" cy="4933315"/>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dirty="0" err="1"/>
              <a:t>Financial management</a:t>
            </a:r>
            <a:endParaRPr dirty="0" err="1"/>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Offer the ability to export financial data and automatically categorize it based on invoice types, specified amounts and so on, to meet the format requirements of accounting firms and save on labor costs.</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t>When there is a need to track the generation of specific reports and related data, it becomes easy to trace back to the corresponding records in the system.</a:t>
            </a:r>
            <a:endParaRPr dirty="0"/>
          </a:p>
        </p:txBody>
      </p:sp>
      <p:sp>
        <p:nvSpPr>
          <p:cNvPr id="15" name="文字方塊 14"/>
          <p:cNvSpPr txBox="1"/>
          <p:nvPr/>
        </p:nvSpPr>
        <p:spPr>
          <a:xfrm>
            <a:off x="16938625" y="254953"/>
            <a:ext cx="34455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Export Excel file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5" name="直線單箭頭接點 4"/>
          <p:cNvCxnSpPr>
            <a:stCxn id="7" idx="3"/>
            <a:endCxn id="15" idx="1"/>
          </p:cNvCxnSpPr>
          <p:nvPr/>
        </p:nvCxnSpPr>
        <p:spPr>
          <a:xfrm flipV="1">
            <a:off x="15901035" y="536575"/>
            <a:ext cx="1037590" cy="53022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矩形 10"/>
          <p:cNvSpPr/>
          <p:nvPr/>
        </p:nvSpPr>
        <p:spPr>
          <a:xfrm>
            <a:off x="14427200" y="1792605"/>
            <a:ext cx="2105025"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3" name="矩形 12"/>
          <p:cNvSpPr/>
          <p:nvPr/>
        </p:nvSpPr>
        <p:spPr>
          <a:xfrm>
            <a:off x="17827625" y="1792605"/>
            <a:ext cx="629920"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矩形 13"/>
          <p:cNvSpPr/>
          <p:nvPr/>
        </p:nvSpPr>
        <p:spPr>
          <a:xfrm>
            <a:off x="14427200" y="2179955"/>
            <a:ext cx="2105025"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6" name="矩形 15"/>
          <p:cNvSpPr/>
          <p:nvPr/>
        </p:nvSpPr>
        <p:spPr>
          <a:xfrm>
            <a:off x="14427200" y="2567305"/>
            <a:ext cx="2105025"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7" name="矩形 16"/>
          <p:cNvSpPr/>
          <p:nvPr/>
        </p:nvSpPr>
        <p:spPr>
          <a:xfrm>
            <a:off x="14427200" y="2943860"/>
            <a:ext cx="2105025"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8" name="矩形 17"/>
          <p:cNvSpPr/>
          <p:nvPr/>
        </p:nvSpPr>
        <p:spPr>
          <a:xfrm>
            <a:off x="14427200" y="3358515"/>
            <a:ext cx="2105025"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9" name="矩形 18"/>
          <p:cNvSpPr/>
          <p:nvPr/>
        </p:nvSpPr>
        <p:spPr>
          <a:xfrm>
            <a:off x="17827625" y="2179955"/>
            <a:ext cx="629920"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矩形 19"/>
          <p:cNvSpPr/>
          <p:nvPr/>
        </p:nvSpPr>
        <p:spPr>
          <a:xfrm>
            <a:off x="17827625" y="2567305"/>
            <a:ext cx="629920"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 name="矩形 20"/>
          <p:cNvSpPr/>
          <p:nvPr/>
        </p:nvSpPr>
        <p:spPr>
          <a:xfrm>
            <a:off x="17827625" y="2936875"/>
            <a:ext cx="629920"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矩形 22"/>
          <p:cNvSpPr/>
          <p:nvPr/>
        </p:nvSpPr>
        <p:spPr>
          <a:xfrm>
            <a:off x="17827625" y="3361055"/>
            <a:ext cx="629920" cy="18542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矩形 23"/>
          <p:cNvSpPr/>
          <p:nvPr/>
        </p:nvSpPr>
        <p:spPr>
          <a:xfrm>
            <a:off x="9869170" y="5400040"/>
            <a:ext cx="2431415" cy="7311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矩形 24"/>
          <p:cNvSpPr/>
          <p:nvPr/>
        </p:nvSpPr>
        <p:spPr>
          <a:xfrm>
            <a:off x="16307435" y="5400040"/>
            <a:ext cx="919480" cy="7311390"/>
          </a:xfrm>
          <a:prstGeom prst="rect">
            <a:avLst/>
          </a:prstGeom>
          <a:solidFill>
            <a:schemeClr val="bg1"/>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p:cNvSpPr txBox="1"/>
          <p:nvPr/>
        </p:nvSpPr>
        <p:spPr>
          <a:xfrm>
            <a:off x="-1" y="4348381"/>
            <a:ext cx="24384001" cy="5019238"/>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80" name="#1"/>
          <p:cNvSpPr txBox="1"/>
          <p:nvPr/>
        </p:nvSpPr>
        <p:spPr>
          <a:xfrm>
            <a:off x="18018886" y="3806508"/>
            <a:ext cx="6703060" cy="6102985"/>
          </a:xfrm>
          <a:prstGeom prst="rect">
            <a:avLst/>
          </a:prstGeom>
          <a:ln w="3175">
            <a:miter lim="400000"/>
          </a:ln>
        </p:spPr>
        <p:txBody>
          <a:bodyPr wrap="none" lIns="50800" tIns="50800" rIns="50800" bIns="50800" anchor="ctr">
            <a:spAutoFit/>
          </a:bodyPr>
          <a:lstStyle>
            <a:lvl1pPr algn="l">
              <a:defRPr sz="39000" b="0">
                <a:latin typeface="Helvetica Neue Black Condensed"/>
                <a:ea typeface="Helvetica Neue Black Condensed"/>
                <a:cs typeface="Helvetica Neue Black Condensed"/>
                <a:sym typeface="Helvetica Neue Black Condensed"/>
              </a:defRPr>
            </a:lvl1pPr>
          </a:lstStyle>
          <a:p>
            <a:r>
              <a:rPr dirty="0">
                <a:solidFill>
                  <a:srgbClr val="FFFFFF">
                    <a:alpha val="30000"/>
                  </a:srgbClr>
                </a:solidFill>
              </a:rPr>
              <a:t>#</a:t>
            </a:r>
            <a:r>
              <a:rPr lang="x-none" dirty="0">
                <a:solidFill>
                  <a:srgbClr val="FFFFFF">
                    <a:alpha val="30000"/>
                  </a:srgbClr>
                </a:solidFill>
              </a:rPr>
              <a:t>5</a:t>
            </a:r>
            <a:endParaRPr lang="x-none" dirty="0">
              <a:solidFill>
                <a:srgbClr val="FFFFFF">
                  <a:alpha val="30000"/>
                </a:srgbClr>
              </a:solidFill>
            </a:endParaRPr>
          </a:p>
        </p:txBody>
      </p:sp>
      <p:sp>
        <p:nvSpPr>
          <p:cNvPr id="81" name="這是章節標題"/>
          <p:cNvSpPr txBox="1"/>
          <p:nvPr/>
        </p:nvSpPr>
        <p:spPr>
          <a:xfrm>
            <a:off x="1830267" y="6114733"/>
            <a:ext cx="4859020" cy="1486535"/>
          </a:xfrm>
          <a:prstGeom prst="rect">
            <a:avLst/>
          </a:prstGeom>
          <a:ln w="3175">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ym typeface="+mn-ea"/>
              </a:rPr>
              <a:t>RentHub</a:t>
            </a:r>
            <a:endParaRPr dirty="0"/>
          </a:p>
        </p:txBody>
      </p:sp>
      <p:sp>
        <p:nvSpPr>
          <p:cNvPr id="2" name="文字方塊 1"/>
          <p:cNvSpPr txBox="1"/>
          <p:nvPr/>
        </p:nvSpPr>
        <p:spPr>
          <a:xfrm>
            <a:off x="1830070" y="7844155"/>
            <a:ext cx="16319500" cy="102489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GitHub: </a:t>
            </a:r>
            <a:endPar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hlinkClick r:id="rId1" action="ppaction://hlinkfile"/>
              </a:rPr>
              <a:t>https://github.com/Evan-Wong-FSD/RentHub-FRDProject</a:t>
            </a:r>
            <a:endPar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442087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a:sym typeface="+mn-ea"/>
              </a:rPr>
              <a:t>Introduction</a:t>
            </a:r>
            <a:endParaRPr dirty="0"/>
          </a:p>
        </p:txBody>
      </p:sp>
      <p:sp>
        <p:nvSpPr>
          <p:cNvPr id="84" name="段落標題或重點…"/>
          <p:cNvSpPr/>
          <p:nvPr/>
        </p:nvSpPr>
        <p:spPr>
          <a:xfrm>
            <a:off x="1058545" y="3371215"/>
            <a:ext cx="7734935" cy="5394960"/>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lang="x-none" dirty="0" err="1"/>
              <a:t>A mobile app for rental service</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dirty="0"/>
              <a:t>A</a:t>
            </a:r>
            <a:r>
              <a:rPr dirty="0"/>
              <a:t>s an intermediary between property owners and tenants, providing services such as property listing, rental management, and rent collection for property owners, as well as property information and consultation services for tenants.</a:t>
            </a:r>
            <a:endParaRPr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dirty="0"/>
              <a:t>C</a:t>
            </a:r>
            <a:r>
              <a:rPr dirty="0"/>
              <a:t>onnect property owners and tenants, offering a convenient way to search for and rent properties.</a:t>
            </a:r>
            <a:endParaRPr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3" name="圖片 2" descr="logo_RentHub"/>
          <p:cNvPicPr>
            <a:picLocks noChangeAspect="1"/>
          </p:cNvPicPr>
          <p:nvPr/>
        </p:nvPicPr>
        <p:blipFill>
          <a:blip r:embed="rId1"/>
          <a:stretch>
            <a:fillRect/>
          </a:stretch>
        </p:blipFill>
        <p:spPr>
          <a:xfrm>
            <a:off x="12524740" y="1956435"/>
            <a:ext cx="9077960" cy="822452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本頁重點或結論"/>
          <p:cNvSpPr txBox="1"/>
          <p:nvPr/>
        </p:nvSpPr>
        <p:spPr>
          <a:xfrm>
            <a:off x="1020647" y="860489"/>
            <a:ext cx="407606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a:sym typeface="+mn-ea"/>
              </a:rPr>
              <a:t>Tech stack</a:t>
            </a:r>
            <a:endParaRPr dirty="0"/>
          </a:p>
        </p:txBody>
      </p:sp>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7" name="標題或重點…"/>
          <p:cNvSpPr txBox="1"/>
          <p:nvPr/>
        </p:nvSpPr>
        <p:spPr>
          <a:xfrm>
            <a:off x="13951585" y="2974340"/>
            <a:ext cx="7251065" cy="2475865"/>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hangingPunct="1">
              <a:spcBef>
                <a:spcPts val="0"/>
              </a:spcBef>
              <a:buClrTx/>
              <a:buSzTx/>
              <a:buFontTx/>
              <a:buNone/>
              <a:defRPr sz="6000">
                <a:latin typeface="Microsoft JhengHei"/>
                <a:ea typeface="Microsoft JhengHei"/>
                <a:cs typeface="Microsoft JhengHei"/>
                <a:sym typeface="Microsoft JhengHei"/>
              </a:defRPr>
            </a:pPr>
            <a:r>
              <a:rPr lang="en-US" altLang="zh-TW" dirty="0">
                <a:sym typeface="Microsoft JhengHei"/>
              </a:rPr>
              <a:t>Ajax</a:t>
            </a:r>
            <a:endParaRPr lang="en-US" altLang="zh-TW" dirty="0">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Axios</a:t>
            </a:r>
            <a:endParaRPr lang="en-US" altLang="zh-TW" b="0" dirty="0">
              <a:solidFill>
                <a:srgbClr val="212121"/>
              </a:solidFill>
              <a:latin typeface="Microsoft JhengHei"/>
              <a:ea typeface="Microsoft JhengHei"/>
              <a:cs typeface="Microsoft JhengHei"/>
              <a:sym typeface="Microsoft JhengHei"/>
            </a:endParaRPr>
          </a:p>
        </p:txBody>
      </p:sp>
      <p:pic>
        <p:nvPicPr>
          <p:cNvPr id="17" name="圖片 16"/>
          <p:cNvPicPr>
            <a:picLocks noChangeAspect="1"/>
          </p:cNvPicPr>
          <p:nvPr/>
        </p:nvPicPr>
        <p:blipFill>
          <a:blip r:embed="rId1"/>
          <a:stretch>
            <a:fillRect/>
          </a:stretch>
        </p:blipFill>
        <p:spPr>
          <a:xfrm>
            <a:off x="15493365" y="8150225"/>
            <a:ext cx="4201160" cy="1064895"/>
          </a:xfrm>
          <a:prstGeom prst="rect">
            <a:avLst/>
          </a:prstGeom>
        </p:spPr>
      </p:pic>
      <p:sp>
        <p:nvSpPr>
          <p:cNvPr id="19" name="矩形 18"/>
          <p:cNvSpPr/>
          <p:nvPr/>
        </p:nvSpPr>
        <p:spPr>
          <a:xfrm>
            <a:off x="14507210" y="6668135"/>
            <a:ext cx="6166485" cy="4028440"/>
          </a:xfrm>
          <a:prstGeom prst="rect">
            <a:avLst/>
          </a:prstGeom>
          <a:ln>
            <a:solidFill>
              <a:schemeClr val="bg1"/>
            </a:solidFill>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30" name="群組 29"/>
          <p:cNvGrpSpPr/>
          <p:nvPr/>
        </p:nvGrpSpPr>
        <p:grpSpPr>
          <a:xfrm rot="0">
            <a:off x="3181985" y="2974340"/>
            <a:ext cx="9565640" cy="7745095"/>
            <a:chOff x="5438" y="4684"/>
            <a:chExt cx="15064" cy="12197"/>
          </a:xfrm>
        </p:grpSpPr>
        <p:sp>
          <p:nvSpPr>
            <p:cNvPr id="3" name="標題或重點…"/>
            <p:cNvSpPr txBox="1"/>
            <p:nvPr/>
          </p:nvSpPr>
          <p:spPr>
            <a:xfrm>
              <a:off x="5438" y="4684"/>
              <a:ext cx="15065" cy="3901"/>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hangingPunct="1">
                <a:spcBef>
                  <a:spcPts val="0"/>
                </a:spcBef>
                <a:buClrTx/>
                <a:buSzTx/>
                <a:buFontTx/>
                <a:buNone/>
                <a:defRPr sz="6000">
                  <a:latin typeface="Microsoft JhengHei"/>
                  <a:ea typeface="Microsoft JhengHei"/>
                  <a:cs typeface="Microsoft JhengHei"/>
                  <a:sym typeface="Microsoft JhengHei"/>
                </a:defRPr>
              </a:pPr>
              <a:r>
                <a:rPr lang="en-US" altLang="zh-TW" dirty="0">
                  <a:sym typeface="Microsoft JhengHei"/>
                </a:rPr>
                <a:t>Front end</a:t>
              </a:r>
              <a:endParaRPr lang="zh-TW" altLang="en-US" sz="6000" dirty="0">
                <a:latin typeface="Microsoft JhengHei"/>
                <a:ea typeface="Microsoft JhengHei"/>
                <a:cs typeface="Microsoft JhengHei"/>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React Native, UI Kitten</a:t>
              </a:r>
              <a:r>
                <a:rPr lang="en-US" altLang="zh-TW" dirty="0">
                  <a:sym typeface="Microsoft JhengHei"/>
                </a:rPr>
                <a:t>, Zustand</a:t>
              </a:r>
              <a:r>
                <a:rPr lang="en-US" altLang="zh-TW" b="0" dirty="0">
                  <a:solidFill>
                    <a:srgbClr val="212121"/>
                  </a:solidFill>
                  <a:latin typeface="Microsoft JhengHei"/>
                  <a:ea typeface="Microsoft JhengHei"/>
                  <a:cs typeface="Microsoft JhengHei"/>
                  <a:sym typeface="Microsoft JhengHei"/>
                </a:rPr>
                <a:t>, Expo (camera, document-picker, file-system, image-picker, linking,</a:t>
              </a:r>
              <a:endParaRPr lang="en-US" altLang="zh-TW" b="0" dirty="0">
                <a:solidFill>
                  <a:srgbClr val="212121"/>
                </a:solidFill>
                <a:latin typeface="Microsoft JhengHei"/>
                <a:ea typeface="Microsoft JhengHei"/>
                <a:cs typeface="Microsoft JhengHei"/>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sharing, status-bar)</a:t>
              </a:r>
              <a:endParaRPr lang="en-US" altLang="zh-TW" b="0" dirty="0">
                <a:solidFill>
                  <a:srgbClr val="212121"/>
                </a:solidFill>
                <a:latin typeface="Microsoft JhengHei"/>
                <a:ea typeface="Microsoft JhengHei"/>
                <a:cs typeface="Microsoft JhengHei"/>
                <a:sym typeface="Microsoft JhengHei"/>
              </a:endParaRPr>
            </a:p>
          </p:txBody>
        </p:sp>
        <p:sp>
          <p:nvSpPr>
            <p:cNvPr id="2" name="矩形 1"/>
            <p:cNvSpPr/>
            <p:nvPr/>
          </p:nvSpPr>
          <p:spPr>
            <a:xfrm>
              <a:off x="8115" y="10537"/>
              <a:ext cx="9711" cy="6344"/>
            </a:xfrm>
            <a:prstGeom prst="rect">
              <a:avLst/>
            </a:prstGeom>
            <a:ln>
              <a:solidFill>
                <a:schemeClr val="bg1"/>
              </a:solidFill>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7" name="圖片 26"/>
            <p:cNvPicPr>
              <a:picLocks noChangeAspect="1"/>
            </p:cNvPicPr>
            <p:nvPr/>
          </p:nvPicPr>
          <p:blipFill>
            <a:blip r:embed="rId2"/>
            <a:stretch>
              <a:fillRect/>
            </a:stretch>
          </p:blipFill>
          <p:spPr>
            <a:xfrm>
              <a:off x="13695" y="14364"/>
              <a:ext cx="3651" cy="1826"/>
            </a:xfrm>
            <a:prstGeom prst="rect">
              <a:avLst/>
            </a:prstGeom>
          </p:spPr>
        </p:pic>
        <p:pic>
          <p:nvPicPr>
            <p:cNvPr id="26" name="圖片 25"/>
            <p:cNvPicPr>
              <a:picLocks noChangeAspect="1"/>
            </p:cNvPicPr>
            <p:nvPr/>
          </p:nvPicPr>
          <p:blipFill>
            <a:blip r:embed="rId3"/>
            <a:stretch>
              <a:fillRect/>
            </a:stretch>
          </p:blipFill>
          <p:spPr>
            <a:xfrm>
              <a:off x="9108" y="14364"/>
              <a:ext cx="3855" cy="2024"/>
            </a:xfrm>
            <a:prstGeom prst="rect">
              <a:avLst/>
            </a:prstGeom>
          </p:spPr>
        </p:pic>
        <p:pic>
          <p:nvPicPr>
            <p:cNvPr id="15" name="圖片 14"/>
            <p:cNvPicPr>
              <a:picLocks noChangeAspect="1"/>
            </p:cNvPicPr>
            <p:nvPr/>
          </p:nvPicPr>
          <p:blipFill>
            <a:blip r:embed="rId4"/>
            <a:stretch>
              <a:fillRect/>
            </a:stretch>
          </p:blipFill>
          <p:spPr>
            <a:xfrm>
              <a:off x="9108" y="10755"/>
              <a:ext cx="3984" cy="2455"/>
            </a:xfrm>
            <a:prstGeom prst="rect">
              <a:avLst/>
            </a:prstGeom>
          </p:spPr>
        </p:pic>
        <p:pic>
          <p:nvPicPr>
            <p:cNvPr id="16" name="圖片 15"/>
            <p:cNvPicPr>
              <a:picLocks noChangeAspect="1"/>
            </p:cNvPicPr>
            <p:nvPr/>
          </p:nvPicPr>
          <p:blipFill>
            <a:blip r:embed="rId5"/>
            <a:stretch>
              <a:fillRect/>
            </a:stretch>
          </p:blipFill>
          <p:spPr>
            <a:xfrm>
              <a:off x="13695" y="11761"/>
              <a:ext cx="3690" cy="892"/>
            </a:xfrm>
            <a:prstGeom prst="rect">
              <a:avLst/>
            </a:prstGeom>
          </p:spPr>
        </p:pic>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803084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altLang="x-none">
                <a:sym typeface="+mn-ea"/>
              </a:rPr>
              <a:t>Main s</a:t>
            </a:r>
            <a:r>
              <a:rPr lang="x-none" altLang="en-US">
                <a:sym typeface="+mn-ea"/>
              </a:rPr>
              <a:t>ervices offered</a:t>
            </a:r>
            <a:endParaRPr dirty="0"/>
          </a:p>
        </p:txBody>
      </p:sp>
      <p:sp>
        <p:nvSpPr>
          <p:cNvPr id="84" name="段落標題或重點…"/>
          <p:cNvSpPr/>
          <p:nvPr/>
        </p:nvSpPr>
        <p:spPr>
          <a:xfrm>
            <a:off x="1058545" y="3371215"/>
            <a:ext cx="22268815" cy="1701800"/>
          </a:xfrm>
          <a:prstGeom prst="rect">
            <a:avLst/>
          </a:prstGeom>
          <a:ln w="3175">
            <a:noFill/>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a:sym typeface="+mn-ea"/>
              </a:rPr>
              <a:t>Property Listing</a:t>
            </a:r>
            <a:endParaRPr dirty="0"/>
          </a:p>
          <a:p>
            <a:pPr algn="l">
              <a:defRPr b="0">
                <a:solidFill>
                  <a:srgbClr val="212121"/>
                </a:solidFill>
                <a:latin typeface="Microsoft JhengHei"/>
                <a:ea typeface="Microsoft JhengHei"/>
                <a:cs typeface="Microsoft JhengHei"/>
                <a:sym typeface="Microsoft JhengHei"/>
              </a:defRPr>
            </a:pPr>
            <a:r>
              <a:rPr dirty="0"/>
              <a:t>Property owners can list their available properties on the platform, including detailed information, photos, and pricing. This allows tenants to find a variety of rental options in one place.</a:t>
            </a:r>
            <a:endParaRPr dirty="0"/>
          </a:p>
        </p:txBody>
      </p:sp>
      <p:sp>
        <p:nvSpPr>
          <p:cNvPr id="85" name="段落標題或重點…"/>
          <p:cNvSpPr txBox="1"/>
          <p:nvPr/>
        </p:nvSpPr>
        <p:spPr>
          <a:xfrm>
            <a:off x="1058545" y="6597650"/>
            <a:ext cx="22268815" cy="1701800"/>
          </a:xfrm>
          <a:prstGeom prst="rect">
            <a:avLst/>
          </a:prstGeom>
          <a:ln w="3175">
            <a:noFill/>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t>Rental Management and Rent Collection Services</a:t>
            </a:r>
          </a:p>
          <a:p>
            <a:pPr algn="l">
              <a:defRPr b="0">
                <a:solidFill>
                  <a:srgbClr val="212121"/>
                </a:solidFill>
                <a:latin typeface="Microsoft JhengHei"/>
                <a:ea typeface="Microsoft JhengHei"/>
                <a:cs typeface="Microsoft JhengHei"/>
                <a:sym typeface="Microsoft JhengHei"/>
              </a:defRPr>
            </a:pPr>
            <a:r>
              <a:t>The platform may provide services to property owners for managing rentals and collecting rent. This means that property owners can delegate rental tasks to the platform, such as tenant screening, lease signing, and rent collection.</a:t>
            </a:r>
          </a:p>
        </p:txBody>
      </p:sp>
      <p:sp>
        <p:nvSpPr>
          <p:cNvPr id="86" name="段落標題或重點…"/>
          <p:cNvSpPr txBox="1"/>
          <p:nvPr/>
        </p:nvSpPr>
        <p:spPr>
          <a:xfrm>
            <a:off x="1058545" y="9824085"/>
            <a:ext cx="22268815" cy="2163445"/>
          </a:xfrm>
          <a:prstGeom prst="rect">
            <a:avLst/>
          </a:prstGeom>
          <a:ln w="3175">
            <a:noFill/>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t>Property Information and Consultation Services</a:t>
            </a:r>
          </a:p>
          <a:p>
            <a:pPr algn="l">
              <a:defRPr b="0">
                <a:solidFill>
                  <a:srgbClr val="212121"/>
                </a:solidFill>
                <a:latin typeface="Microsoft JhengHei"/>
                <a:ea typeface="Microsoft JhengHei"/>
                <a:cs typeface="Microsoft JhengHei"/>
                <a:sym typeface="Microsoft JhengHei"/>
              </a:defRPr>
            </a:pPr>
            <a:r>
              <a:t>For tenants, these platforms typically offer search and filtering functions, allowing them to search for suitable rental properties based on their requirements. The platforms may also provide additional services such as rental consultation, arranging property viewings, and assisting with lease agreements.</a:t>
            </a:r>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408432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x-none" dirty="0"/>
              <a:t>Flow Chart</a:t>
            </a:r>
            <a:endParaRPr lang="x-none"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3" name="圖片 2" descr="Flow chart - Renthub"/>
          <p:cNvPicPr>
            <a:picLocks noChangeAspect="1"/>
          </p:cNvPicPr>
          <p:nvPr/>
        </p:nvPicPr>
        <p:blipFill>
          <a:blip r:embed="rId1"/>
          <a:stretch>
            <a:fillRect/>
          </a:stretch>
        </p:blipFill>
        <p:spPr>
          <a:xfrm>
            <a:off x="1002665" y="2301875"/>
            <a:ext cx="22378670" cy="911225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這是章節標題"/>
          <p:cNvSpPr txBox="1"/>
          <p:nvPr/>
        </p:nvSpPr>
        <p:spPr>
          <a:xfrm>
            <a:off x="1830266" y="536893"/>
            <a:ext cx="14105890"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x-none" altLang="en-US">
                <a:solidFill>
                  <a:schemeClr val="bg1"/>
                </a:solidFill>
                <a:sym typeface="+mn-ea"/>
              </a:rPr>
              <a:t>Website of Rich Goldman</a:t>
            </a:r>
            <a:endParaRPr lang="x-none" altLang="en-US">
              <a:solidFill>
                <a:schemeClr val="bg1"/>
              </a:solidFill>
              <a:sym typeface="+mn-ea"/>
            </a:endParaRPr>
          </a:p>
        </p:txBody>
      </p:sp>
      <p:pic>
        <p:nvPicPr>
          <p:cNvPr id="2" name="圖片 1"/>
          <p:cNvPicPr>
            <a:picLocks noChangeAspect="1"/>
          </p:cNvPicPr>
          <p:nvPr/>
        </p:nvPicPr>
        <p:blipFill>
          <a:blip r:embed="rId1"/>
          <a:stretch>
            <a:fillRect/>
          </a:stretch>
        </p:blipFill>
        <p:spPr>
          <a:xfrm>
            <a:off x="1830070" y="2562860"/>
            <a:ext cx="15250160" cy="8589010"/>
          </a:xfrm>
          <a:prstGeom prst="rect">
            <a:avLst/>
          </a:prstGeom>
        </p:spPr>
      </p:pic>
      <p:pic>
        <p:nvPicPr>
          <p:cNvPr id="6" name="圖片 5"/>
          <p:cNvPicPr>
            <a:picLocks noChangeAspect="1"/>
          </p:cNvPicPr>
          <p:nvPr/>
        </p:nvPicPr>
        <p:blipFill>
          <a:blip r:embed="rId2"/>
          <a:stretch>
            <a:fillRect/>
          </a:stretch>
        </p:blipFill>
        <p:spPr>
          <a:xfrm>
            <a:off x="17618710" y="2023110"/>
            <a:ext cx="6254750" cy="11153140"/>
          </a:xfrm>
          <a:prstGeom prst="rect">
            <a:avLst/>
          </a:prstGeom>
        </p:spPr>
      </p:pic>
      <p:sp>
        <p:nvSpPr>
          <p:cNvPr id="7" name="文字方塊 6"/>
          <p:cNvSpPr txBox="1"/>
          <p:nvPr/>
        </p:nvSpPr>
        <p:spPr>
          <a:xfrm>
            <a:off x="1830070" y="12336145"/>
            <a:ext cx="10750550" cy="645160"/>
          </a:xfrm>
          <a:prstGeom prst="rect">
            <a:avLst/>
          </a:prstGeom>
          <a:noFill/>
        </p:spPr>
        <p:txBody>
          <a:bodyPr wrap="square" rtlCol="0">
            <a:spAutoFit/>
          </a:bodyPr>
          <a:p>
            <a:pPr algn="l"/>
            <a:r>
              <a:rPr lang="x-none" altLang="zh-TW" sz="3600" b="0">
                <a:solidFill>
                  <a:schemeClr val="bg1"/>
                </a:solidFill>
              </a:rPr>
              <a:t>URL: </a:t>
            </a:r>
            <a:r>
              <a:rPr lang="x-none" altLang="zh-TW" sz="3600" b="0">
                <a:solidFill>
                  <a:schemeClr val="bg1"/>
                </a:solidFill>
                <a:hlinkClick r:id="rId3" action="ppaction://hlinkfile"/>
              </a:rPr>
              <a:t>https://www.richgoldman.com.hk/zh</a:t>
            </a:r>
            <a:endParaRPr lang="x-none" altLang="zh-TW" sz="3600" b="0">
              <a:solidFill>
                <a:schemeClr val="bg1"/>
              </a:solidFill>
              <a:hlinkClick r:id="rId3" action="ppaction://hlinkfil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16593820" y="1047750"/>
            <a:ext cx="6743700" cy="11601450"/>
          </a:xfrm>
          <a:prstGeom prst="rect">
            <a:avLst/>
          </a:prstGeom>
        </p:spPr>
      </p:pic>
      <p:sp>
        <p:nvSpPr>
          <p:cNvPr id="83" name="本頁重點或結論"/>
          <p:cNvSpPr txBox="1"/>
          <p:nvPr/>
        </p:nvSpPr>
        <p:spPr>
          <a:xfrm>
            <a:off x="1020647" y="860489"/>
            <a:ext cx="439737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err="1"/>
              <a:t>Home page</a:t>
            </a:r>
            <a:endParaRPr lang="en-US" dirty="0" err="1"/>
          </a:p>
        </p:txBody>
      </p:sp>
      <p:sp>
        <p:nvSpPr>
          <p:cNvPr id="84" name="段落標題或重點…"/>
          <p:cNvSpPr/>
          <p:nvPr/>
        </p:nvSpPr>
        <p:spPr>
          <a:xfrm>
            <a:off x="1058545" y="3371215"/>
            <a:ext cx="7733665" cy="401002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lang="x-none" dirty="0"/>
              <a:t>Propert</a:t>
            </a:r>
            <a:r>
              <a:rPr lang="en-US" altLang="x-none" dirty="0"/>
              <a:t>ies</a:t>
            </a:r>
            <a:r>
              <a:rPr lang="x-none" dirty="0"/>
              <a:t> Overview</a:t>
            </a:r>
            <a:endParaRPr lang="x-none" dirty="0"/>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In list format, provide an overview of various properties, including details such as location, </a:t>
            </a:r>
            <a:r>
              <a:rPr lang="en-US" altLang="x-none" dirty="0"/>
              <a:t>size</a:t>
            </a:r>
            <a:r>
              <a:rPr lang="x-none" altLang="en-US" dirty="0"/>
              <a:t>, type, age, monthly rent, and listing date.</a:t>
            </a:r>
            <a:endParaRPr lang="x-none" altLang="en-US" dirty="0"/>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Offer filtering by different regions in Hong Kong.</a:t>
            </a:r>
            <a:endParaRPr lang="x-none" altLang="en-US" dirty="0"/>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Provide pull refresh.</a:t>
            </a:r>
            <a:endParaRPr lang="en-US" altLang="x-none"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2"/>
          <a:stretch>
            <a:fillRect/>
          </a:stretch>
        </p:blipFill>
        <p:spPr>
          <a:xfrm>
            <a:off x="9812020" y="1047750"/>
            <a:ext cx="6762750" cy="11620500"/>
          </a:xfrm>
          <a:prstGeom prst="rect">
            <a:avLst/>
          </a:prstGeom>
        </p:spPr>
      </p:pic>
      <p:sp>
        <p:nvSpPr>
          <p:cNvPr id="3" name="矩形 2"/>
          <p:cNvSpPr/>
          <p:nvPr/>
        </p:nvSpPr>
        <p:spPr>
          <a:xfrm>
            <a:off x="9812020" y="2546350"/>
            <a:ext cx="6762750" cy="313309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文字方塊 3"/>
          <p:cNvSpPr txBox="1"/>
          <p:nvPr/>
        </p:nvSpPr>
        <p:spPr>
          <a:xfrm>
            <a:off x="3556000" y="2301875"/>
            <a:ext cx="53251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Navigate to Property Details.</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6" name="直線單箭頭接點 5"/>
          <p:cNvCxnSpPr>
            <a:stCxn id="3" idx="1"/>
            <a:endCxn id="4" idx="2"/>
          </p:cNvCxnSpPr>
          <p:nvPr/>
        </p:nvCxnSpPr>
        <p:spPr>
          <a:xfrm flipH="1" flipV="1">
            <a:off x="6218555" y="2865120"/>
            <a:ext cx="3593465" cy="12477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8" name="矩形 7"/>
          <p:cNvSpPr/>
          <p:nvPr/>
        </p:nvSpPr>
        <p:spPr>
          <a:xfrm>
            <a:off x="20311745" y="3735070"/>
            <a:ext cx="2813685" cy="64071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9" name="文字方塊 8"/>
          <p:cNvSpPr txBox="1"/>
          <p:nvPr/>
        </p:nvSpPr>
        <p:spPr>
          <a:xfrm>
            <a:off x="12511405" y="297180"/>
            <a:ext cx="908875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Click to provide properties in specific region.</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0" name="肘形接點 9"/>
          <p:cNvCxnSpPr>
            <a:stCxn id="8" idx="3"/>
            <a:endCxn id="9" idx="3"/>
          </p:cNvCxnSpPr>
          <p:nvPr/>
        </p:nvCxnSpPr>
        <p:spPr>
          <a:xfrm flipH="1" flipV="1">
            <a:off x="21600160" y="579120"/>
            <a:ext cx="1525270" cy="3476625"/>
          </a:xfrm>
          <a:prstGeom prst="bentConnector3">
            <a:avLst>
              <a:gd name="adj1" fmla="val -1561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1"/>
          <a:stretch>
            <a:fillRect/>
          </a:stretch>
        </p:blipFill>
        <p:spPr>
          <a:xfrm>
            <a:off x="16574770" y="1066800"/>
            <a:ext cx="6743700" cy="11601450"/>
          </a:xfrm>
          <a:prstGeom prst="rect">
            <a:avLst/>
          </a:prstGeom>
        </p:spPr>
      </p:pic>
      <p:pic>
        <p:nvPicPr>
          <p:cNvPr id="6" name="圖片 5"/>
          <p:cNvPicPr>
            <a:picLocks noChangeAspect="1"/>
          </p:cNvPicPr>
          <p:nvPr/>
        </p:nvPicPr>
        <p:blipFill>
          <a:blip r:embed="rId2"/>
          <a:stretch>
            <a:fillRect/>
          </a:stretch>
        </p:blipFill>
        <p:spPr>
          <a:xfrm>
            <a:off x="9850120" y="1047750"/>
            <a:ext cx="6743700" cy="11620500"/>
          </a:xfrm>
          <a:prstGeom prst="rect">
            <a:avLst/>
          </a:prstGeom>
        </p:spPr>
      </p:pic>
      <p:sp>
        <p:nvSpPr>
          <p:cNvPr id="83" name="本頁重點或結論"/>
          <p:cNvSpPr txBox="1"/>
          <p:nvPr/>
        </p:nvSpPr>
        <p:spPr>
          <a:xfrm>
            <a:off x="1020647" y="860489"/>
            <a:ext cx="841819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altLang="x-none" dirty="0" err="1"/>
              <a:t>R</a:t>
            </a:r>
            <a:r>
              <a:rPr lang="x-none" altLang="en-US" dirty="0" err="1"/>
              <a:t>ental property listings</a:t>
            </a:r>
            <a:endParaRPr lang="x-none" altLang="en-US"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3" name="段落標題或重點…"/>
          <p:cNvSpPr/>
          <p:nvPr/>
        </p:nvSpPr>
        <p:spPr>
          <a:xfrm>
            <a:off x="1058545" y="1834515"/>
            <a:ext cx="7733665" cy="10473690"/>
          </a:xfrm>
          <a:prstGeom prst="rect">
            <a:avLst/>
          </a:prstGeom>
          <a:ln w="3175">
            <a:miter lim="400000"/>
          </a:ln>
        </p:spPr>
        <p:txBody>
          <a:bodyPr wrap="square" lIns="50800" tIns="50800" rIns="50800" bIns="50800">
            <a:spAutoFit/>
          </a:bodyPr>
          <a:p>
            <a:pPr algn="l">
              <a:defRPr sz="4400">
                <a:solidFill>
                  <a:srgbClr val="C09860"/>
                </a:solidFill>
                <a:latin typeface="Microsoft JhengHei"/>
                <a:ea typeface="Microsoft JhengHei"/>
                <a:cs typeface="Microsoft JhengHei"/>
                <a:sym typeface="Microsoft JhengHei"/>
              </a:defRPr>
            </a:pPr>
            <a:r>
              <a:rPr lang="x-none" dirty="0"/>
              <a:t>Proper</a:t>
            </a:r>
            <a:r>
              <a:rPr lang="en-US" altLang="x-none" dirty="0"/>
              <a:t>ty Details</a:t>
            </a:r>
            <a:endParaRPr lang="x-none"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Image Carousel</a:t>
            </a:r>
            <a:endParaRPr lang="en-US" altLang="x-none" dirty="0"/>
          </a:p>
          <a:p>
            <a:pPr marL="971550" lvl="1" indent="-514350" algn="just">
              <a:buFont typeface="Wingdings" panose="05000000000000000000" charset="0"/>
              <a:buChar char=""/>
              <a:defRPr b="0">
                <a:solidFill>
                  <a:srgbClr val="212121"/>
                </a:solidFill>
                <a:latin typeface="Microsoft JhengHei"/>
                <a:ea typeface="Microsoft JhengHei"/>
                <a:cs typeface="Microsoft JhengHei"/>
                <a:sym typeface="Microsoft JhengHei"/>
              </a:defRPr>
            </a:pPr>
            <a:r>
              <a:rPr lang="en-US" altLang="x-none" dirty="0"/>
              <a:t>A view with a set of swipeable images, uploaded by the property owner.</a:t>
            </a:r>
            <a:endParaRPr lang="en-US" altLang="x-none" dirty="0"/>
          </a:p>
          <a:p>
            <a:pPr marL="45720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t>Description</a:t>
            </a:r>
            <a:endParaRPr lang="en-US" altLang="x-none" dirty="0"/>
          </a:p>
          <a:p>
            <a:pPr marL="914400" lvl="1" indent="-457200" algn="just">
              <a:buFont typeface="Wingdings" panose="05000000000000000000" charset="0"/>
              <a:buChar char=""/>
              <a:defRPr b="0">
                <a:solidFill>
                  <a:srgbClr val="212121"/>
                </a:solidFill>
                <a:latin typeface="Microsoft JhengHei"/>
                <a:ea typeface="Microsoft JhengHei"/>
                <a:cs typeface="Microsoft JhengHei"/>
                <a:sym typeface="Microsoft JhengHei"/>
              </a:defRPr>
            </a:pPr>
            <a:r>
              <a:rPr lang="en-US" dirty="0"/>
              <a:t>Provide </a:t>
            </a:r>
            <a:r>
              <a:rPr dirty="0"/>
              <a:t>comprehensive</a:t>
            </a:r>
            <a:r>
              <a:rPr lang="en-US" dirty="0"/>
              <a:t> property information, such as title, </a:t>
            </a:r>
            <a:r>
              <a:rPr lang="x-none" altLang="en-US" dirty="0">
                <a:sym typeface="+mn-ea"/>
              </a:rPr>
              <a:t>monthly rent</a:t>
            </a:r>
            <a:r>
              <a:rPr lang="en-US" altLang="x-none" dirty="0">
                <a:sym typeface="+mn-ea"/>
              </a:rPr>
              <a:t> and layout.</a:t>
            </a:r>
            <a:endParaRPr lang="en-US" altLang="x-none" dirty="0">
              <a:sym typeface="+mn-ea"/>
            </a:endParaRPr>
          </a:p>
          <a:p>
            <a:pPr marL="457200" lvl="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en-US" altLang="x-none" dirty="0">
                <a:sym typeface="+mn-ea"/>
              </a:rPr>
              <a:t>Features</a:t>
            </a:r>
            <a:endParaRPr lang="x-none" altLang="en-US" dirty="0">
              <a:sym typeface="+mn-ea"/>
            </a:endParaRPr>
          </a:p>
          <a:p>
            <a:pPr marL="914400" lvl="1" indent="-457200" algn="just">
              <a:buFont typeface="Wingdings" panose="05000000000000000000" charset="0"/>
              <a:buChar char=""/>
              <a:defRPr b="0">
                <a:solidFill>
                  <a:srgbClr val="212121"/>
                </a:solidFill>
                <a:latin typeface="Microsoft JhengHei"/>
                <a:ea typeface="Microsoft JhengHei"/>
                <a:cs typeface="Microsoft JhengHei"/>
                <a:sym typeface="Microsoft JhengHei"/>
              </a:defRPr>
            </a:pPr>
            <a:r>
              <a:rPr lang="x-none" altLang="en-US" dirty="0">
                <a:sym typeface="+mn-ea"/>
              </a:rPr>
              <a:t>List the included amenities in the rent, such as furniture, electrical appliances, and facilities.</a:t>
            </a:r>
            <a:endParaRPr lang="x-none" altLang="en-US" dirty="0">
              <a:sym typeface="+mn-ea"/>
            </a:endParaRPr>
          </a:p>
          <a:p>
            <a:pPr marL="457200" lvl="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sym typeface="+mn-ea"/>
              </a:rPr>
              <a:t>Location</a:t>
            </a:r>
            <a:endParaRPr lang="x-none" altLang="en-US" dirty="0">
              <a:sym typeface="+mn-ea"/>
            </a:endParaRPr>
          </a:p>
          <a:p>
            <a:pPr marL="914400" lvl="1" indent="-457200" algn="just">
              <a:buFont typeface="Wingdings" panose="05000000000000000000" charset="0"/>
              <a:buChar char=""/>
              <a:defRPr b="0">
                <a:solidFill>
                  <a:srgbClr val="212121"/>
                </a:solidFill>
                <a:latin typeface="Microsoft JhengHei"/>
                <a:ea typeface="Microsoft JhengHei"/>
                <a:cs typeface="Microsoft JhengHei"/>
                <a:sym typeface="Microsoft JhengHei"/>
              </a:defRPr>
            </a:pPr>
            <a:r>
              <a:rPr lang="x-none" altLang="en-US" dirty="0">
                <a:sym typeface="+mn-ea"/>
              </a:rPr>
              <a:t>Place a marker on the map to provide the geographical location information of the rental property.</a:t>
            </a:r>
            <a:endParaRPr lang="x-none" altLang="en-US" dirty="0">
              <a:sym typeface="+mn-ea"/>
            </a:endParaRPr>
          </a:p>
          <a:p>
            <a:pPr marL="457200" lvl="0" indent="-457200" algn="just">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sym typeface="+mn-ea"/>
              </a:rPr>
              <a:t>Contact</a:t>
            </a:r>
            <a:endParaRPr lang="x-none" altLang="en-US" dirty="0">
              <a:sym typeface="+mn-ea"/>
            </a:endParaRPr>
          </a:p>
          <a:p>
            <a:pPr marL="914400" lvl="1" indent="-457200" algn="just">
              <a:buFont typeface="Wingdings" panose="05000000000000000000" charset="0"/>
              <a:buChar char=""/>
              <a:defRPr b="0">
                <a:solidFill>
                  <a:srgbClr val="212121"/>
                </a:solidFill>
                <a:latin typeface="Microsoft JhengHei"/>
                <a:ea typeface="Microsoft JhengHei"/>
                <a:cs typeface="Microsoft JhengHei"/>
                <a:sym typeface="Microsoft JhengHei"/>
              </a:defRPr>
            </a:pPr>
            <a:r>
              <a:rPr dirty="0">
                <a:sym typeface="+mn-ea"/>
              </a:rPr>
              <a:t>Provide phone, WhatsApp, and Telegram contact methods so interested users can reach out for further inquiries or arrange property viewings.</a:t>
            </a:r>
            <a:endParaRPr dirty="0">
              <a:sym typeface="+mn-ea"/>
            </a:endParaRPr>
          </a:p>
        </p:txBody>
      </p:sp>
      <p:sp>
        <p:nvSpPr>
          <p:cNvPr id="2" name="矩形 1"/>
          <p:cNvSpPr/>
          <p:nvPr/>
        </p:nvSpPr>
        <p:spPr>
          <a:xfrm>
            <a:off x="20608925" y="5610860"/>
            <a:ext cx="2402205" cy="52641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文字方塊 3"/>
          <p:cNvSpPr txBox="1"/>
          <p:nvPr/>
        </p:nvSpPr>
        <p:spPr>
          <a:xfrm>
            <a:off x="5763895" y="297180"/>
            <a:ext cx="1251966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O</a:t>
            </a:r>
            <a:r>
              <a:rPr kumimoji="0"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pen Google Maps and display the location of the rental property.</a:t>
            </a:r>
            <a:endParaRPr kumimoji="0"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5" name="直線單箭頭接點 4"/>
          <p:cNvCxnSpPr>
            <a:stCxn id="2" idx="0"/>
            <a:endCxn id="4" idx="3"/>
          </p:cNvCxnSpPr>
          <p:nvPr/>
        </p:nvCxnSpPr>
        <p:spPr>
          <a:xfrm flipH="1" flipV="1">
            <a:off x="18283555" y="579120"/>
            <a:ext cx="3526790" cy="503174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7" name="矩形 6"/>
          <p:cNvSpPr/>
          <p:nvPr/>
        </p:nvSpPr>
        <p:spPr>
          <a:xfrm>
            <a:off x="17242155" y="11329670"/>
            <a:ext cx="6076315" cy="124714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字方塊 7"/>
          <p:cNvSpPr txBox="1"/>
          <p:nvPr/>
        </p:nvSpPr>
        <p:spPr>
          <a:xfrm>
            <a:off x="2651125" y="12670155"/>
            <a:ext cx="9394825"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a:t>
            </a:r>
            <a:r>
              <a:rPr kumimoji="0"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edirect to phone, WhatsApp, or Telegram, providing a phone number or chat window.</a:t>
            </a:r>
            <a:endParaRPr kumimoji="0"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0" name="直線單箭頭接點 9"/>
          <p:cNvCxnSpPr>
            <a:stCxn id="7" idx="1"/>
            <a:endCxn id="8" idx="3"/>
          </p:cNvCxnSpPr>
          <p:nvPr/>
        </p:nvCxnSpPr>
        <p:spPr>
          <a:xfrm flipH="1">
            <a:off x="12045950" y="11953240"/>
            <a:ext cx="5196205" cy="122936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587311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en-US" dirty="0"/>
              <a:t>Register / Login</a:t>
            </a:r>
            <a:endParaRPr lang="en-US"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4" name="圖片 3"/>
          <p:cNvPicPr>
            <a:picLocks noChangeAspect="1"/>
          </p:cNvPicPr>
          <p:nvPr/>
        </p:nvPicPr>
        <p:blipFill>
          <a:blip r:embed="rId1"/>
          <a:stretch>
            <a:fillRect/>
          </a:stretch>
        </p:blipFill>
        <p:spPr>
          <a:xfrm>
            <a:off x="1020445" y="1792605"/>
            <a:ext cx="6781800" cy="11620500"/>
          </a:xfrm>
          <a:prstGeom prst="rect">
            <a:avLst/>
          </a:prstGeom>
        </p:spPr>
      </p:pic>
      <p:pic>
        <p:nvPicPr>
          <p:cNvPr id="5" name="圖片 4"/>
          <p:cNvPicPr>
            <a:picLocks noChangeAspect="1"/>
          </p:cNvPicPr>
          <p:nvPr/>
        </p:nvPicPr>
        <p:blipFill>
          <a:blip r:embed="rId2"/>
          <a:stretch>
            <a:fillRect/>
          </a:stretch>
        </p:blipFill>
        <p:spPr>
          <a:xfrm>
            <a:off x="8820150" y="1792605"/>
            <a:ext cx="6743700" cy="11601450"/>
          </a:xfrm>
          <a:prstGeom prst="rect">
            <a:avLst/>
          </a:prstGeom>
        </p:spPr>
      </p:pic>
      <p:sp>
        <p:nvSpPr>
          <p:cNvPr id="8" name="矩形 7"/>
          <p:cNvSpPr/>
          <p:nvPr/>
        </p:nvSpPr>
        <p:spPr>
          <a:xfrm>
            <a:off x="5146040" y="11512550"/>
            <a:ext cx="709295" cy="45720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9" name="文字方塊 8"/>
          <p:cNvSpPr txBox="1"/>
          <p:nvPr/>
        </p:nvSpPr>
        <p:spPr>
          <a:xfrm>
            <a:off x="3528060" y="9522143"/>
            <a:ext cx="442214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Redirect to Login page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3" name="矩形 12"/>
          <p:cNvSpPr/>
          <p:nvPr/>
        </p:nvSpPr>
        <p:spPr>
          <a:xfrm>
            <a:off x="12946380" y="11100435"/>
            <a:ext cx="1235710" cy="59563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文字方塊 13"/>
          <p:cNvSpPr txBox="1"/>
          <p:nvPr/>
        </p:nvSpPr>
        <p:spPr>
          <a:xfrm>
            <a:off x="10987405" y="9240838"/>
            <a:ext cx="515366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Redirect to Register page</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5" name="直線單箭頭接點 14"/>
          <p:cNvCxnSpPr>
            <a:stCxn id="13" idx="0"/>
            <a:endCxn id="14" idx="2"/>
          </p:cNvCxnSpPr>
          <p:nvPr/>
        </p:nvCxnSpPr>
        <p:spPr>
          <a:xfrm flipV="1">
            <a:off x="13564235" y="9804400"/>
            <a:ext cx="0" cy="129603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21" name="肘形接點 20"/>
          <p:cNvCxnSpPr>
            <a:stCxn id="8" idx="3"/>
            <a:endCxn id="9" idx="3"/>
          </p:cNvCxnSpPr>
          <p:nvPr/>
        </p:nvCxnSpPr>
        <p:spPr>
          <a:xfrm flipV="1">
            <a:off x="5855335" y="9804400"/>
            <a:ext cx="2094865" cy="1936750"/>
          </a:xfrm>
          <a:prstGeom prst="bentConnector3">
            <a:avLst>
              <a:gd name="adj1" fmla="val 111367"/>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pic>
        <p:nvPicPr>
          <p:cNvPr id="24" name="圖片 23"/>
          <p:cNvPicPr>
            <a:picLocks noChangeAspect="1"/>
          </p:cNvPicPr>
          <p:nvPr/>
        </p:nvPicPr>
        <p:blipFill>
          <a:blip r:embed="rId3"/>
          <a:stretch>
            <a:fillRect/>
          </a:stretch>
        </p:blipFill>
        <p:spPr>
          <a:xfrm>
            <a:off x="16581755" y="1849755"/>
            <a:ext cx="6724650" cy="11563350"/>
          </a:xfrm>
          <a:prstGeom prst="rect">
            <a:avLst/>
          </a:prstGeom>
        </p:spPr>
      </p:pic>
      <p:sp>
        <p:nvSpPr>
          <p:cNvPr id="25" name="文字方塊 24"/>
          <p:cNvSpPr txBox="1"/>
          <p:nvPr/>
        </p:nvSpPr>
        <p:spPr>
          <a:xfrm>
            <a:off x="13564235" y="477838"/>
            <a:ext cx="8128000"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User c</a:t>
            </a:r>
            <a:r>
              <a:rPr kumimoji="0" lang="x-none"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ould</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choose to be</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in</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different roles, including </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T</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enant and </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L</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andlord</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after login</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8" name="矩形 27"/>
          <p:cNvSpPr/>
          <p:nvPr/>
        </p:nvSpPr>
        <p:spPr>
          <a:xfrm>
            <a:off x="17750155" y="3255010"/>
            <a:ext cx="4323080" cy="946975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30" name="肘形接點 29"/>
          <p:cNvCxnSpPr>
            <a:stCxn id="28" idx="3"/>
            <a:endCxn id="25" idx="3"/>
          </p:cNvCxnSpPr>
          <p:nvPr/>
        </p:nvCxnSpPr>
        <p:spPr>
          <a:xfrm flipH="1" flipV="1">
            <a:off x="21692235" y="990600"/>
            <a:ext cx="381000" cy="6999605"/>
          </a:xfrm>
          <a:prstGeom prst="bentConnector3">
            <a:avLst>
              <a:gd name="adj1" fmla="val -128500"/>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820420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en-US" dirty="0"/>
              <a:t>Account management</a:t>
            </a:r>
            <a:endParaRPr lang="en-US"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6" name="圖片 5"/>
          <p:cNvPicPr>
            <a:picLocks noChangeAspect="1"/>
          </p:cNvPicPr>
          <p:nvPr/>
        </p:nvPicPr>
        <p:blipFill>
          <a:blip r:embed="rId1"/>
          <a:stretch>
            <a:fillRect/>
          </a:stretch>
        </p:blipFill>
        <p:spPr>
          <a:xfrm>
            <a:off x="8829675" y="1834515"/>
            <a:ext cx="6724650" cy="11620500"/>
          </a:xfrm>
          <a:prstGeom prst="rect">
            <a:avLst/>
          </a:prstGeom>
        </p:spPr>
      </p:pic>
      <p:sp>
        <p:nvSpPr>
          <p:cNvPr id="4" name="矩形 3"/>
          <p:cNvSpPr/>
          <p:nvPr/>
        </p:nvSpPr>
        <p:spPr>
          <a:xfrm>
            <a:off x="9148445" y="10620375"/>
            <a:ext cx="6107430" cy="107569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字方塊 4"/>
          <p:cNvSpPr txBox="1"/>
          <p:nvPr/>
        </p:nvSpPr>
        <p:spPr>
          <a:xfrm>
            <a:off x="4528185" y="10875963"/>
            <a:ext cx="323532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Click to log out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7" name="肘形接點 6"/>
          <p:cNvCxnSpPr>
            <a:stCxn id="4" idx="1"/>
            <a:endCxn id="5" idx="3"/>
          </p:cNvCxnSpPr>
          <p:nvPr/>
        </p:nvCxnSpPr>
        <p:spPr>
          <a:xfrm rot="10800000">
            <a:off x="7762875" y="11156950"/>
            <a:ext cx="1384935" cy="3175"/>
          </a:xfrm>
          <a:prstGeom prst="bentConnector3">
            <a:avLst>
              <a:gd name="adj1" fmla="val 49977"/>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8" name="矩形 7"/>
          <p:cNvSpPr/>
          <p:nvPr/>
        </p:nvSpPr>
        <p:spPr>
          <a:xfrm>
            <a:off x="9138285" y="9375140"/>
            <a:ext cx="6107430" cy="107569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9" name="文字方塊 8"/>
          <p:cNvSpPr txBox="1"/>
          <p:nvPr/>
        </p:nvSpPr>
        <p:spPr>
          <a:xfrm>
            <a:off x="16901795" y="6858000"/>
            <a:ext cx="701167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Redirect to Properties Management</a:t>
            </a:r>
            <a:endPar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0" name="肘形接點 9"/>
          <p:cNvCxnSpPr>
            <a:stCxn id="8" idx="3"/>
            <a:endCxn id="9" idx="2"/>
          </p:cNvCxnSpPr>
          <p:nvPr/>
        </p:nvCxnSpPr>
        <p:spPr>
          <a:xfrm flipV="1">
            <a:off x="15245715" y="7421245"/>
            <a:ext cx="5161915" cy="2491740"/>
          </a:xfrm>
          <a:prstGeom prst="bentConnector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文字方塊 10"/>
          <p:cNvSpPr txBox="1"/>
          <p:nvPr/>
        </p:nvSpPr>
        <p:spPr>
          <a:xfrm>
            <a:off x="4703445" y="7696835"/>
            <a:ext cx="289115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Switch identity</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3" name="矩形 12"/>
          <p:cNvSpPr/>
          <p:nvPr/>
        </p:nvSpPr>
        <p:spPr>
          <a:xfrm>
            <a:off x="9148445" y="7165975"/>
            <a:ext cx="6107430" cy="162433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14" name="直線單箭頭接點 13"/>
          <p:cNvCxnSpPr>
            <a:stCxn id="13" idx="1"/>
            <a:endCxn id="11" idx="3"/>
          </p:cNvCxnSpPr>
          <p:nvPr/>
        </p:nvCxnSpPr>
        <p:spPr>
          <a:xfrm flipH="1">
            <a:off x="7594600" y="7978140"/>
            <a:ext cx="1553845" cy="63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1359027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t>Propert</a:t>
            </a:r>
            <a:r>
              <a:rPr lang="en-US" dirty="0" err="1"/>
              <a:t>ies</a:t>
            </a:r>
            <a:r>
              <a:rPr dirty="0" err="1"/>
              <a:t> Management for Landlord</a:t>
            </a:r>
            <a:endParaRPr lang="en-US"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grpSp>
        <p:nvGrpSpPr>
          <p:cNvPr id="7" name="群組 6"/>
          <p:cNvGrpSpPr/>
          <p:nvPr/>
        </p:nvGrpSpPr>
        <p:grpSpPr>
          <a:xfrm>
            <a:off x="753110" y="1834515"/>
            <a:ext cx="23072090" cy="11588750"/>
            <a:chOff x="1186" y="2889"/>
            <a:chExt cx="42240" cy="18360"/>
          </a:xfrm>
        </p:grpSpPr>
        <p:pic>
          <p:nvPicPr>
            <p:cNvPr id="2" name="圖片 1"/>
            <p:cNvPicPr>
              <a:picLocks noChangeAspect="1"/>
            </p:cNvPicPr>
            <p:nvPr/>
          </p:nvPicPr>
          <p:blipFill>
            <a:blip r:embed="rId1"/>
            <a:stretch>
              <a:fillRect/>
            </a:stretch>
          </p:blipFill>
          <p:spPr>
            <a:xfrm>
              <a:off x="1186" y="2959"/>
              <a:ext cx="10530" cy="18270"/>
            </a:xfrm>
            <a:prstGeom prst="rect">
              <a:avLst/>
            </a:prstGeom>
          </p:spPr>
        </p:pic>
        <p:pic>
          <p:nvPicPr>
            <p:cNvPr id="3" name="圖片 2"/>
            <p:cNvPicPr>
              <a:picLocks noChangeAspect="1"/>
            </p:cNvPicPr>
            <p:nvPr/>
          </p:nvPicPr>
          <p:blipFill>
            <a:blip r:embed="rId2"/>
            <a:stretch>
              <a:fillRect/>
            </a:stretch>
          </p:blipFill>
          <p:spPr>
            <a:xfrm>
              <a:off x="11716" y="2959"/>
              <a:ext cx="10590" cy="18270"/>
            </a:xfrm>
            <a:prstGeom prst="rect">
              <a:avLst/>
            </a:prstGeom>
          </p:spPr>
        </p:pic>
        <p:pic>
          <p:nvPicPr>
            <p:cNvPr id="4" name="圖片 3"/>
            <p:cNvPicPr>
              <a:picLocks noChangeAspect="1"/>
            </p:cNvPicPr>
            <p:nvPr/>
          </p:nvPicPr>
          <p:blipFill>
            <a:blip r:embed="rId3"/>
            <a:stretch>
              <a:fillRect/>
            </a:stretch>
          </p:blipFill>
          <p:spPr>
            <a:xfrm>
              <a:off x="22306" y="2889"/>
              <a:ext cx="10530" cy="18360"/>
            </a:xfrm>
            <a:prstGeom prst="rect">
              <a:avLst/>
            </a:prstGeom>
          </p:spPr>
        </p:pic>
        <p:pic>
          <p:nvPicPr>
            <p:cNvPr id="6" name="圖片 5"/>
            <p:cNvPicPr>
              <a:picLocks noChangeAspect="1"/>
            </p:cNvPicPr>
            <p:nvPr/>
          </p:nvPicPr>
          <p:blipFill>
            <a:blip r:embed="rId4"/>
            <a:stretch>
              <a:fillRect/>
            </a:stretch>
          </p:blipFill>
          <p:spPr>
            <a:xfrm>
              <a:off x="32836" y="2959"/>
              <a:ext cx="10590" cy="18270"/>
            </a:xfrm>
            <a:prstGeom prst="rect">
              <a:avLst/>
            </a:prstGeom>
          </p:spPr>
        </p:pic>
      </p:grpSp>
      <p:sp>
        <p:nvSpPr>
          <p:cNvPr id="8" name="矩形 7"/>
          <p:cNvSpPr/>
          <p:nvPr/>
        </p:nvSpPr>
        <p:spPr>
          <a:xfrm>
            <a:off x="4940300" y="11512550"/>
            <a:ext cx="1417955" cy="162369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9" name="文字方塊 8"/>
          <p:cNvSpPr txBox="1"/>
          <p:nvPr/>
        </p:nvSpPr>
        <p:spPr>
          <a:xfrm>
            <a:off x="1645920" y="9986645"/>
            <a:ext cx="4079875"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New a rental property</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0" name="肘形接點 9"/>
          <p:cNvCxnSpPr>
            <a:stCxn id="8" idx="1"/>
            <a:endCxn id="9" idx="2"/>
          </p:cNvCxnSpPr>
          <p:nvPr/>
        </p:nvCxnSpPr>
        <p:spPr>
          <a:xfrm rot="10800000">
            <a:off x="3685540" y="10549255"/>
            <a:ext cx="1254125" cy="1774825"/>
          </a:xfrm>
          <a:prstGeom prst="bentConnector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矩形 10"/>
          <p:cNvSpPr/>
          <p:nvPr/>
        </p:nvSpPr>
        <p:spPr>
          <a:xfrm>
            <a:off x="6998970" y="3826510"/>
            <a:ext cx="1075055" cy="13493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2" name="矩形 11"/>
          <p:cNvSpPr/>
          <p:nvPr/>
        </p:nvSpPr>
        <p:spPr>
          <a:xfrm>
            <a:off x="8074025" y="3826510"/>
            <a:ext cx="1075055" cy="13493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3" name="文字方塊 12"/>
          <p:cNvSpPr txBox="1"/>
          <p:nvPr/>
        </p:nvSpPr>
        <p:spPr>
          <a:xfrm>
            <a:off x="2442210" y="210503"/>
            <a:ext cx="6476365" cy="563245"/>
          </a:xfrm>
          <a:prstGeom prst="rect">
            <a:avLst/>
          </a:prstGeom>
          <a:noFill/>
          <a:ln w="76200" cap="flat">
            <a:solidFill>
              <a:srgbClr val="EB1546"/>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Upload photos by photographing</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5" name="文字方塊 14"/>
          <p:cNvSpPr txBox="1"/>
          <p:nvPr/>
        </p:nvSpPr>
        <p:spPr>
          <a:xfrm>
            <a:off x="9149080" y="210503"/>
            <a:ext cx="6201410" cy="563245"/>
          </a:xfrm>
          <a:prstGeom prst="rect">
            <a:avLst/>
          </a:prstGeom>
          <a:noFill/>
          <a:ln w="76200" cap="flat">
            <a:solidFill>
              <a:srgbClr val="EB1546"/>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Uplaod photos from image media</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7" name="直線單箭頭接點 16"/>
          <p:cNvCxnSpPr>
            <a:stCxn id="11" idx="0"/>
            <a:endCxn id="13" idx="2"/>
          </p:cNvCxnSpPr>
          <p:nvPr/>
        </p:nvCxnSpPr>
        <p:spPr>
          <a:xfrm flipH="1" flipV="1">
            <a:off x="5680710" y="774065"/>
            <a:ext cx="1856105" cy="3052445"/>
          </a:xfrm>
          <a:prstGeom prst="straightConnector1">
            <a:avLst/>
          </a:prstGeom>
          <a:noFill/>
          <a:ln w="76200" cap="flat">
            <a:solidFill>
              <a:srgbClr val="EB1546"/>
            </a:solidFill>
            <a:prstDash val="solid"/>
            <a:miter lim="400000"/>
            <a:tailEnd type="arrow"/>
          </a:ln>
        </p:spPr>
        <p:style>
          <a:lnRef idx="0">
            <a:scrgbClr r="0" g="0" b="0"/>
          </a:lnRef>
          <a:fillRef idx="0">
            <a:scrgbClr r="0" g="0" b="0"/>
          </a:fillRef>
          <a:effectRef idx="0">
            <a:scrgbClr r="0" g="0" b="0"/>
          </a:effectRef>
          <a:fontRef idx="none"/>
        </p:style>
      </p:cxnSp>
      <p:cxnSp>
        <p:nvCxnSpPr>
          <p:cNvPr id="18" name="直線單箭頭接點 17"/>
          <p:cNvCxnSpPr>
            <a:stCxn id="12" idx="0"/>
            <a:endCxn id="15" idx="2"/>
          </p:cNvCxnSpPr>
          <p:nvPr/>
        </p:nvCxnSpPr>
        <p:spPr>
          <a:xfrm flipV="1">
            <a:off x="8611870" y="774065"/>
            <a:ext cx="3637915" cy="3052445"/>
          </a:xfrm>
          <a:prstGeom prst="straightConnector1">
            <a:avLst/>
          </a:prstGeom>
          <a:noFill/>
          <a:ln w="76200" cap="flat">
            <a:solidFill>
              <a:srgbClr val="EB1546"/>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1740471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dirty="0" err="1">
                <a:sym typeface="+mn-ea"/>
              </a:rPr>
              <a:t>Propert</a:t>
            </a:r>
            <a:r>
              <a:rPr lang="en-US" dirty="0" err="1">
                <a:sym typeface="+mn-ea"/>
              </a:rPr>
              <a:t>ies</a:t>
            </a:r>
            <a:r>
              <a:rPr dirty="0" err="1">
                <a:sym typeface="+mn-ea"/>
              </a:rPr>
              <a:t> Management for Landlord</a:t>
            </a:r>
            <a:r>
              <a:rPr lang="en-US" dirty="0" err="1">
                <a:sym typeface="+mn-ea"/>
              </a:rPr>
              <a:t> - Console</a:t>
            </a:r>
            <a:endParaRPr dirty="0"/>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grpSp>
        <p:nvGrpSpPr>
          <p:cNvPr id="12" name="群組 11"/>
          <p:cNvGrpSpPr/>
          <p:nvPr/>
        </p:nvGrpSpPr>
        <p:grpSpPr>
          <a:xfrm>
            <a:off x="3786188" y="2016125"/>
            <a:ext cx="16811625" cy="9683750"/>
            <a:chOff x="6614" y="2889"/>
            <a:chExt cx="31770" cy="18300"/>
          </a:xfrm>
        </p:grpSpPr>
        <p:pic>
          <p:nvPicPr>
            <p:cNvPr id="7" name="圖片 6"/>
            <p:cNvPicPr>
              <a:picLocks noChangeAspect="1"/>
            </p:cNvPicPr>
            <p:nvPr/>
          </p:nvPicPr>
          <p:blipFill>
            <a:blip r:embed="rId1"/>
            <a:stretch>
              <a:fillRect/>
            </a:stretch>
          </p:blipFill>
          <p:spPr>
            <a:xfrm>
              <a:off x="6614" y="2889"/>
              <a:ext cx="10620" cy="18300"/>
            </a:xfrm>
            <a:prstGeom prst="rect">
              <a:avLst/>
            </a:prstGeom>
          </p:spPr>
        </p:pic>
        <p:pic>
          <p:nvPicPr>
            <p:cNvPr id="10" name="圖片 9"/>
            <p:cNvPicPr>
              <a:picLocks noChangeAspect="1"/>
            </p:cNvPicPr>
            <p:nvPr/>
          </p:nvPicPr>
          <p:blipFill>
            <a:blip r:embed="rId2"/>
            <a:stretch>
              <a:fillRect/>
            </a:stretch>
          </p:blipFill>
          <p:spPr>
            <a:xfrm>
              <a:off x="17234" y="2889"/>
              <a:ext cx="10590" cy="18300"/>
            </a:xfrm>
            <a:prstGeom prst="rect">
              <a:avLst/>
            </a:prstGeom>
          </p:spPr>
        </p:pic>
        <p:pic>
          <p:nvPicPr>
            <p:cNvPr id="11" name="圖片 10"/>
            <p:cNvPicPr>
              <a:picLocks noChangeAspect="1"/>
            </p:cNvPicPr>
            <p:nvPr/>
          </p:nvPicPr>
          <p:blipFill>
            <a:blip r:embed="rId3"/>
            <a:stretch>
              <a:fillRect/>
            </a:stretch>
          </p:blipFill>
          <p:spPr>
            <a:xfrm>
              <a:off x="27824" y="2919"/>
              <a:ext cx="10560" cy="18270"/>
            </a:xfrm>
            <a:prstGeom prst="rect">
              <a:avLst/>
            </a:prstGeom>
          </p:spPr>
        </p:pic>
      </p:grpSp>
      <p:sp>
        <p:nvSpPr>
          <p:cNvPr id="13" name="矩形 12"/>
          <p:cNvSpPr/>
          <p:nvPr/>
        </p:nvSpPr>
        <p:spPr>
          <a:xfrm>
            <a:off x="3786505" y="4032250"/>
            <a:ext cx="5568315" cy="7388860"/>
          </a:xfrm>
          <a:prstGeom prst="rect">
            <a:avLst/>
          </a:prstGeom>
          <a:noFill/>
          <a:ln w="76200" cap="flat">
            <a:solidFill>
              <a:srgbClr val="EB1546"/>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文字方塊 13"/>
          <p:cNvSpPr txBox="1"/>
          <p:nvPr/>
        </p:nvSpPr>
        <p:spPr>
          <a:xfrm>
            <a:off x="364490" y="3892868"/>
            <a:ext cx="2370455" cy="194818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x-none"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Newly added rental propert</a:t>
            </a:r>
            <a:r>
              <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y</a:t>
            </a:r>
            <a:endPar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6" name="肘形接點 15"/>
          <p:cNvCxnSpPr>
            <a:stCxn id="13" idx="1"/>
            <a:endCxn id="14" idx="3"/>
          </p:cNvCxnSpPr>
          <p:nvPr/>
        </p:nvCxnSpPr>
        <p:spPr>
          <a:xfrm rot="10800000">
            <a:off x="2734945" y="4867275"/>
            <a:ext cx="1051560" cy="2859405"/>
          </a:xfrm>
          <a:prstGeom prst="bentConnector3">
            <a:avLst>
              <a:gd name="adj1" fmla="val 50000"/>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7" name="矩形 16"/>
          <p:cNvSpPr/>
          <p:nvPr/>
        </p:nvSpPr>
        <p:spPr>
          <a:xfrm>
            <a:off x="7776845" y="9023350"/>
            <a:ext cx="1051560" cy="56324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8" name="矩形 17"/>
          <p:cNvSpPr/>
          <p:nvPr/>
        </p:nvSpPr>
        <p:spPr>
          <a:xfrm>
            <a:off x="6401435" y="9023350"/>
            <a:ext cx="1374775" cy="56324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文字方塊 19"/>
          <p:cNvSpPr txBox="1"/>
          <p:nvPr/>
        </p:nvSpPr>
        <p:spPr>
          <a:xfrm>
            <a:off x="364490" y="9030335"/>
            <a:ext cx="3078480" cy="148653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Control </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l</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isting On/Off for </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the r</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ental </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p</a:t>
            </a: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ropert</a:t>
            </a: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y</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1" name="直線單箭頭接點 20"/>
          <p:cNvCxnSpPr>
            <a:stCxn id="18" idx="1"/>
            <a:endCxn id="20" idx="3"/>
          </p:cNvCxnSpPr>
          <p:nvPr/>
        </p:nvCxnSpPr>
        <p:spPr>
          <a:xfrm flipH="1">
            <a:off x="3442970" y="9305290"/>
            <a:ext cx="2958465" cy="46863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22" name="文字方塊 21"/>
          <p:cNvSpPr txBox="1"/>
          <p:nvPr/>
        </p:nvSpPr>
        <p:spPr>
          <a:xfrm>
            <a:off x="364490" y="12015153"/>
            <a:ext cx="4926330"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Update information of the r</a:t>
            </a:r>
            <a:r>
              <a:rPr lang="zh-TW" altLang="en-US">
                <a:solidFill>
                  <a:srgbClr val="FF0000"/>
                </a:solidFill>
                <a:sym typeface="Helvetica Neue" panose="02000503000000020004"/>
              </a:rPr>
              <a:t>ental </a:t>
            </a:r>
            <a:r>
              <a:rPr lang="en-US" altLang="zh-TW">
                <a:solidFill>
                  <a:srgbClr val="FF0000"/>
                </a:solidFill>
                <a:sym typeface="Helvetica Neue" panose="02000503000000020004"/>
              </a:rPr>
              <a:t>p</a:t>
            </a:r>
            <a:r>
              <a:rPr lang="zh-TW" altLang="en-US">
                <a:solidFill>
                  <a:srgbClr val="FF0000"/>
                </a:solidFill>
                <a:sym typeface="Helvetica Neue" panose="02000503000000020004"/>
              </a:rPr>
              <a:t>ropert</a:t>
            </a:r>
            <a:r>
              <a:rPr lang="en-US" altLang="zh-TW">
                <a:solidFill>
                  <a:srgbClr val="FF0000"/>
                </a:solidFill>
                <a:sym typeface="Helvetica Neue" panose="02000503000000020004"/>
              </a:rPr>
              <a:t>y</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4" name="肘形接點 23"/>
          <p:cNvCxnSpPr>
            <a:stCxn id="17" idx="2"/>
            <a:endCxn id="22" idx="3"/>
          </p:cNvCxnSpPr>
          <p:nvPr/>
        </p:nvCxnSpPr>
        <p:spPr>
          <a:xfrm rot="5400000">
            <a:off x="5325745" y="9551035"/>
            <a:ext cx="2941320" cy="3011805"/>
          </a:xfrm>
          <a:prstGeom prst="bentConnector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25" name="文字方塊 24"/>
          <p:cNvSpPr txBox="1"/>
          <p:nvPr/>
        </p:nvSpPr>
        <p:spPr>
          <a:xfrm>
            <a:off x="10178415" y="12212955"/>
            <a:ext cx="4053840"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The listing of n</a:t>
            </a:r>
            <a:r>
              <a:rPr lang="x-none" altLang="en-US">
                <a:solidFill>
                  <a:srgbClr val="FF0000"/>
                </a:solidFill>
                <a:sym typeface="Helvetica Neue" panose="02000503000000020004"/>
              </a:rPr>
              <a:t>ewly added rental propert</a:t>
            </a:r>
            <a:r>
              <a:rPr lang="en-US" altLang="x-none">
                <a:solidFill>
                  <a:srgbClr val="FF0000"/>
                </a:solidFill>
                <a:sym typeface="Helvetica Neue" panose="02000503000000020004"/>
              </a:rPr>
              <a:t>y</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6" name="矩形 25"/>
          <p:cNvSpPr/>
          <p:nvPr/>
        </p:nvSpPr>
        <p:spPr>
          <a:xfrm>
            <a:off x="9354820" y="3255010"/>
            <a:ext cx="5558790" cy="233299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27" name="肘形接點 26"/>
          <p:cNvCxnSpPr>
            <a:stCxn id="26" idx="3"/>
            <a:endCxn id="25" idx="3"/>
          </p:cNvCxnSpPr>
          <p:nvPr/>
        </p:nvCxnSpPr>
        <p:spPr>
          <a:xfrm flipH="1">
            <a:off x="14232255" y="4421505"/>
            <a:ext cx="681355" cy="8303895"/>
          </a:xfrm>
          <a:prstGeom prst="bentConnector3">
            <a:avLst>
              <a:gd name="adj1" fmla="val -34949"/>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635190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a:t>Lease Confirmed</a:t>
            </a:r>
            <a:endParaRPr lang="en-US" dirty="0"/>
          </a:p>
        </p:txBody>
      </p:sp>
      <p:sp>
        <p:nvSpPr>
          <p:cNvPr id="84" name="段落標題或重點…"/>
          <p:cNvSpPr/>
          <p:nvPr/>
        </p:nvSpPr>
        <p:spPr>
          <a:xfrm>
            <a:off x="1058545" y="3371215"/>
            <a:ext cx="7734935" cy="5856605"/>
          </a:xfrm>
          <a:prstGeom prst="rect">
            <a:avLst/>
          </a:prstGeom>
          <a:ln w="3175">
            <a:miter lim="400000"/>
          </a:ln>
        </p:spPr>
        <p:txBody>
          <a:bodyPr wrap="square" lIns="50800" tIns="50800" rIns="50800" bIns="50800">
            <a:spAutoFit/>
          </a:bodyPr>
          <a:lstStyle/>
          <a:p>
            <a:pPr algn="l">
              <a:defRPr sz="4400">
                <a:solidFill>
                  <a:srgbClr val="C09860"/>
                </a:solidFill>
                <a:latin typeface="Microsoft JhengHei"/>
                <a:ea typeface="Microsoft JhengHei"/>
                <a:cs typeface="Microsoft JhengHei"/>
                <a:sym typeface="Microsoft JhengHei"/>
              </a:defRPr>
            </a:pPr>
            <a:r>
              <a:rPr lang="x-none" dirty="0" err="1"/>
              <a:t>Up</a:t>
            </a:r>
            <a:r>
              <a:rPr lang="en-US" altLang="x-none" dirty="0" err="1"/>
              <a:t>load contract</a:t>
            </a:r>
            <a:endParaRPr dirty="0"/>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t>Once a tenant is interested in renting a property, we will assist and facilitate the contract signing between the landlord and the tenant.</a:t>
            </a:r>
            <a:endParaRPr lang="x-none" altLang="en-US" dirty="0"/>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dirty="0">
                <a:sym typeface="+mn-ea"/>
              </a:rPr>
              <a:t>Our staff would upload the information of both the landlord and the tenant, along with the signed contract, to Renthub for convenient reference by both parties.</a:t>
            </a:r>
            <a:endParaRPr dirty="0">
              <a:sym typeface="+mn-ea"/>
            </a:endParaRPr>
          </a:p>
          <a:p>
            <a:pPr marL="457200" indent="-457200" algn="l">
              <a:buFont typeface="Arial" panose="020B0704020202020204" pitchFamily="34" charset="0"/>
              <a:buChar char="•"/>
              <a:defRPr b="0">
                <a:solidFill>
                  <a:srgbClr val="212121"/>
                </a:solidFill>
                <a:latin typeface="Microsoft JhengHei"/>
                <a:ea typeface="Microsoft JhengHei"/>
                <a:cs typeface="Microsoft JhengHei"/>
                <a:sym typeface="Microsoft JhengHei"/>
              </a:defRPr>
            </a:pPr>
            <a:r>
              <a:rPr lang="x-none" altLang="en-US" dirty="0">
                <a:sym typeface="+mn-ea"/>
              </a:rPr>
              <a:t>After uploading, both the landlord and the tenant can view the </a:t>
            </a:r>
            <a:r>
              <a:rPr lang="en-US" altLang="x-none" dirty="0">
                <a:sym typeface="+mn-ea"/>
              </a:rPr>
              <a:t>information </a:t>
            </a:r>
            <a:r>
              <a:rPr lang="x-none" altLang="en-US" dirty="0">
                <a:sym typeface="+mn-ea"/>
              </a:rPr>
              <a:t>on the </a:t>
            </a:r>
            <a:r>
              <a:rPr dirty="0" err="1">
                <a:sym typeface="+mn-ea"/>
              </a:rPr>
              <a:t>Propert</a:t>
            </a:r>
            <a:r>
              <a:rPr lang="en-US" dirty="0" err="1">
                <a:sym typeface="+mn-ea"/>
              </a:rPr>
              <a:t>ies</a:t>
            </a:r>
            <a:r>
              <a:rPr dirty="0" err="1">
                <a:sym typeface="+mn-ea"/>
              </a:rPr>
              <a:t> Management</a:t>
            </a:r>
            <a:r>
              <a:rPr lang="x-none" altLang="en-US" dirty="0">
                <a:sym typeface="+mn-ea"/>
              </a:rPr>
              <a:t>.</a:t>
            </a:r>
            <a:endParaRPr lang="x-none" altLang="en-US" dirty="0">
              <a:sym typeface="+mn-ea"/>
            </a:endParaRPr>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1"/>
          <a:stretch>
            <a:fillRect/>
          </a:stretch>
        </p:blipFill>
        <p:spPr>
          <a:xfrm>
            <a:off x="13535025" y="1834515"/>
            <a:ext cx="6705600" cy="11601450"/>
          </a:xfrm>
          <a:prstGeom prst="rect">
            <a:avLst/>
          </a:prstGeom>
        </p:spPr>
      </p:pic>
      <p:sp>
        <p:nvSpPr>
          <p:cNvPr id="5" name="矩形 4"/>
          <p:cNvSpPr/>
          <p:nvPr/>
        </p:nvSpPr>
        <p:spPr>
          <a:xfrm>
            <a:off x="18321655" y="3002915"/>
            <a:ext cx="1918970" cy="1670050"/>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6" name="文字方塊 5"/>
          <p:cNvSpPr txBox="1"/>
          <p:nvPr/>
        </p:nvSpPr>
        <p:spPr>
          <a:xfrm>
            <a:off x="20540345" y="1792288"/>
            <a:ext cx="3347085" cy="1024890"/>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Upload the Signed Contract.</a:t>
            </a:r>
            <a:endParaRPr kumimoji="0" lang="zh-TW" altLang="en-US"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7" name="肘形接點 6"/>
          <p:cNvCxnSpPr>
            <a:stCxn id="5" idx="3"/>
            <a:endCxn id="6" idx="2"/>
          </p:cNvCxnSpPr>
          <p:nvPr/>
        </p:nvCxnSpPr>
        <p:spPr>
          <a:xfrm flipV="1">
            <a:off x="20240625" y="2817495"/>
            <a:ext cx="1973580" cy="1020445"/>
          </a:xfrm>
          <a:prstGeom prst="bentConnector2">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609536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en-US" dirty="0" err="1"/>
              <a:t>Contract Review</a:t>
            </a:r>
            <a:endParaRPr lang="en-US"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1"/>
          <a:stretch>
            <a:fillRect/>
          </a:stretch>
        </p:blipFill>
        <p:spPr>
          <a:xfrm>
            <a:off x="2105025" y="1834515"/>
            <a:ext cx="6094095" cy="10484485"/>
          </a:xfrm>
          <a:prstGeom prst="rect">
            <a:avLst/>
          </a:prstGeom>
          <a:ln>
            <a:noFill/>
          </a:ln>
        </p:spPr>
      </p:pic>
      <p:pic>
        <p:nvPicPr>
          <p:cNvPr id="3" name="圖片 2"/>
          <p:cNvPicPr>
            <a:picLocks noChangeAspect="1"/>
          </p:cNvPicPr>
          <p:nvPr/>
        </p:nvPicPr>
        <p:blipFill>
          <a:blip r:embed="rId2"/>
          <a:stretch>
            <a:fillRect/>
          </a:stretch>
        </p:blipFill>
        <p:spPr>
          <a:xfrm>
            <a:off x="9153525" y="1851660"/>
            <a:ext cx="6094095" cy="10467340"/>
          </a:xfrm>
          <a:prstGeom prst="rect">
            <a:avLst/>
          </a:prstGeom>
          <a:ln>
            <a:noFill/>
          </a:ln>
        </p:spPr>
      </p:pic>
      <p:pic>
        <p:nvPicPr>
          <p:cNvPr id="4" name="圖片 3"/>
          <p:cNvPicPr>
            <a:picLocks noChangeAspect="1"/>
          </p:cNvPicPr>
          <p:nvPr/>
        </p:nvPicPr>
        <p:blipFill>
          <a:blip r:embed="rId3"/>
          <a:stretch>
            <a:fillRect/>
          </a:stretch>
        </p:blipFill>
        <p:spPr>
          <a:xfrm>
            <a:off x="16202025" y="1834515"/>
            <a:ext cx="6076950" cy="10415905"/>
          </a:xfrm>
          <a:prstGeom prst="rect">
            <a:avLst/>
          </a:prstGeom>
          <a:ln>
            <a:noFill/>
          </a:ln>
        </p:spPr>
      </p:pic>
      <p:sp>
        <p:nvSpPr>
          <p:cNvPr id="7" name="文字方塊 6"/>
          <p:cNvSpPr txBox="1"/>
          <p:nvPr/>
        </p:nvSpPr>
        <p:spPr>
          <a:xfrm>
            <a:off x="3568700" y="12900660"/>
            <a:ext cx="31661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en-US" altLang="x-none" dirty="0">
                <a:solidFill>
                  <a:srgbClr val="FF0000"/>
                </a:solidFill>
                <a:sym typeface="+mn-ea"/>
              </a:rPr>
              <a:t>L</a:t>
            </a:r>
            <a:r>
              <a:rPr lang="x-none" altLang="en-US" dirty="0">
                <a:solidFill>
                  <a:srgbClr val="FF0000"/>
                </a:solidFill>
                <a:sym typeface="+mn-ea"/>
              </a:rPr>
              <a:t>andlord</a:t>
            </a:r>
            <a:r>
              <a:rPr lang="en-US" altLang="x-none" dirty="0">
                <a:solidFill>
                  <a:srgbClr val="FF0000"/>
                </a:solidFill>
                <a:sym typeface="+mn-ea"/>
              </a:rPr>
              <a:t>’s view</a:t>
            </a:r>
            <a:endParaRPr kumimoji="0" lang="en-US" altLang="x-none" sz="30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mn-ea"/>
            </a:endParaRPr>
          </a:p>
        </p:txBody>
      </p:sp>
      <p:cxnSp>
        <p:nvCxnSpPr>
          <p:cNvPr id="8" name="直線單箭頭接點 7"/>
          <p:cNvCxnSpPr>
            <a:stCxn id="2" idx="2"/>
            <a:endCxn id="7" idx="0"/>
          </p:cNvCxnSpPr>
          <p:nvPr/>
        </p:nvCxnSpPr>
        <p:spPr>
          <a:xfrm flipH="1">
            <a:off x="5151755" y="12319000"/>
            <a:ext cx="635" cy="58166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9" name="文字方塊 8"/>
          <p:cNvSpPr txBox="1"/>
          <p:nvPr/>
        </p:nvSpPr>
        <p:spPr>
          <a:xfrm>
            <a:off x="10608945" y="12900660"/>
            <a:ext cx="316611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en-US" altLang="x-none" dirty="0">
                <a:solidFill>
                  <a:srgbClr val="FF0000"/>
                </a:solidFill>
                <a:sym typeface="+mn-ea"/>
              </a:rPr>
              <a:t>T</a:t>
            </a:r>
            <a:r>
              <a:rPr lang="x-none" altLang="en-US" dirty="0">
                <a:solidFill>
                  <a:srgbClr val="FF0000"/>
                </a:solidFill>
                <a:sym typeface="+mn-ea"/>
              </a:rPr>
              <a:t>enant</a:t>
            </a:r>
            <a:r>
              <a:rPr lang="en-US" altLang="x-none" dirty="0">
                <a:solidFill>
                  <a:srgbClr val="FF0000"/>
                </a:solidFill>
                <a:sym typeface="+mn-ea"/>
              </a:rPr>
              <a:t>’s</a:t>
            </a:r>
            <a:r>
              <a:rPr lang="x-none" altLang="en-US" dirty="0">
                <a:solidFill>
                  <a:srgbClr val="FF0000"/>
                </a:solidFill>
                <a:sym typeface="+mn-ea"/>
              </a:rPr>
              <a:t> </a:t>
            </a:r>
            <a:r>
              <a:rPr lang="en-US" altLang="x-none" dirty="0">
                <a:solidFill>
                  <a:srgbClr val="FF0000"/>
                </a:solidFill>
                <a:sym typeface="+mn-ea"/>
              </a:rPr>
              <a:t>view</a:t>
            </a:r>
            <a:endParaRPr kumimoji="0" lang="en-US" altLang="x-none" sz="30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mn-ea"/>
            </a:endParaRPr>
          </a:p>
        </p:txBody>
      </p:sp>
      <p:cxnSp>
        <p:nvCxnSpPr>
          <p:cNvPr id="10" name="直線單箭頭接點 9"/>
          <p:cNvCxnSpPr>
            <a:stCxn id="3" idx="2"/>
            <a:endCxn id="9" idx="0"/>
          </p:cNvCxnSpPr>
          <p:nvPr/>
        </p:nvCxnSpPr>
        <p:spPr>
          <a:xfrm flipH="1">
            <a:off x="12192000" y="12319000"/>
            <a:ext cx="8890" cy="58166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1" name="文字方塊 10"/>
          <p:cNvSpPr txBox="1"/>
          <p:nvPr/>
        </p:nvSpPr>
        <p:spPr>
          <a:xfrm>
            <a:off x="17237710" y="12900660"/>
            <a:ext cx="400558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The signed contract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2" name="直線單箭頭接點 11"/>
          <p:cNvCxnSpPr>
            <a:stCxn id="4" idx="2"/>
            <a:endCxn id="11" idx="0"/>
          </p:cNvCxnSpPr>
          <p:nvPr/>
        </p:nvCxnSpPr>
        <p:spPr>
          <a:xfrm>
            <a:off x="19240500" y="12250420"/>
            <a:ext cx="0" cy="65024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3" name="文字方塊 12"/>
          <p:cNvSpPr txBox="1"/>
          <p:nvPr/>
        </p:nvSpPr>
        <p:spPr>
          <a:xfrm>
            <a:off x="6036310" y="254953"/>
            <a:ext cx="7120890" cy="56324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Click to download the signed contract</a:t>
            </a:r>
            <a:endParaRPr kumimoji="0" lang="en-US"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4" name="矩形 13"/>
          <p:cNvSpPr/>
          <p:nvPr/>
        </p:nvSpPr>
        <p:spPr>
          <a:xfrm>
            <a:off x="6312535" y="5976620"/>
            <a:ext cx="1487170" cy="93789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矩形 14"/>
          <p:cNvSpPr/>
          <p:nvPr/>
        </p:nvSpPr>
        <p:spPr>
          <a:xfrm>
            <a:off x="13325475" y="5976620"/>
            <a:ext cx="1487170" cy="93789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cxnSp>
        <p:nvCxnSpPr>
          <p:cNvPr id="16" name="直線單箭頭接點 15"/>
          <p:cNvCxnSpPr>
            <a:stCxn id="14" idx="0"/>
            <a:endCxn id="13" idx="2"/>
          </p:cNvCxnSpPr>
          <p:nvPr/>
        </p:nvCxnSpPr>
        <p:spPr>
          <a:xfrm flipV="1">
            <a:off x="7056120" y="818515"/>
            <a:ext cx="2540635" cy="51581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17" name="直線單箭頭接點 16"/>
          <p:cNvCxnSpPr>
            <a:stCxn id="15" idx="0"/>
            <a:endCxn id="13" idx="2"/>
          </p:cNvCxnSpPr>
          <p:nvPr/>
        </p:nvCxnSpPr>
        <p:spPr>
          <a:xfrm flipH="1" flipV="1">
            <a:off x="9596755" y="818515"/>
            <a:ext cx="4472305" cy="515810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本頁重點或結論"/>
          <p:cNvSpPr txBox="1"/>
          <p:nvPr/>
        </p:nvSpPr>
        <p:spPr>
          <a:xfrm>
            <a:off x="1020647" y="860489"/>
            <a:ext cx="5227320"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r>
              <a:rPr lang="x-none" dirty="0" err="1"/>
              <a:t>Rent </a:t>
            </a:r>
            <a:r>
              <a:rPr lang="en-US" altLang="x-none" dirty="0" err="1"/>
              <a:t>Payment</a:t>
            </a:r>
            <a:endParaRPr lang="en-US" altLang="x-none" dirty="0" err="1"/>
          </a:p>
        </p:txBody>
      </p:sp>
      <p:sp>
        <p:nvSpPr>
          <p:cNvPr id="88"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pic>
        <p:nvPicPr>
          <p:cNvPr id="2" name="圖片 1"/>
          <p:cNvPicPr>
            <a:picLocks noChangeAspect="1"/>
          </p:cNvPicPr>
          <p:nvPr/>
        </p:nvPicPr>
        <p:blipFill>
          <a:blip r:embed="rId1"/>
          <a:srcRect b="48554"/>
          <a:stretch>
            <a:fillRect/>
          </a:stretch>
        </p:blipFill>
        <p:spPr>
          <a:xfrm>
            <a:off x="3526790" y="1834515"/>
            <a:ext cx="5047615" cy="5240020"/>
          </a:xfrm>
          <a:prstGeom prst="rect">
            <a:avLst/>
          </a:prstGeom>
        </p:spPr>
      </p:pic>
      <p:pic>
        <p:nvPicPr>
          <p:cNvPr id="4" name="圖片 3"/>
          <p:cNvPicPr>
            <a:picLocks noChangeAspect="1"/>
          </p:cNvPicPr>
          <p:nvPr/>
        </p:nvPicPr>
        <p:blipFill>
          <a:blip r:embed="rId2"/>
          <a:stretch>
            <a:fillRect/>
          </a:stretch>
        </p:blipFill>
        <p:spPr>
          <a:xfrm>
            <a:off x="8574405" y="1834515"/>
            <a:ext cx="5046980" cy="10183495"/>
          </a:xfrm>
          <a:prstGeom prst="rect">
            <a:avLst/>
          </a:prstGeom>
        </p:spPr>
      </p:pic>
      <p:pic>
        <p:nvPicPr>
          <p:cNvPr id="5" name="圖片 4"/>
          <p:cNvPicPr>
            <a:picLocks noChangeAspect="1"/>
          </p:cNvPicPr>
          <p:nvPr/>
        </p:nvPicPr>
        <p:blipFill>
          <a:blip r:embed="rId3"/>
          <a:stretch>
            <a:fillRect/>
          </a:stretch>
        </p:blipFill>
        <p:spPr>
          <a:xfrm>
            <a:off x="13621385" y="1834515"/>
            <a:ext cx="5046980" cy="10183495"/>
          </a:xfrm>
          <a:prstGeom prst="rect">
            <a:avLst/>
          </a:prstGeom>
        </p:spPr>
      </p:pic>
      <p:pic>
        <p:nvPicPr>
          <p:cNvPr id="8" name="圖片 7"/>
          <p:cNvPicPr>
            <a:picLocks noChangeAspect="1"/>
          </p:cNvPicPr>
          <p:nvPr/>
        </p:nvPicPr>
        <p:blipFill>
          <a:blip r:embed="rId4"/>
          <a:srcRect b="50683"/>
          <a:stretch>
            <a:fillRect/>
          </a:stretch>
        </p:blipFill>
        <p:spPr>
          <a:xfrm>
            <a:off x="18668365" y="1834515"/>
            <a:ext cx="5047615" cy="5023485"/>
          </a:xfrm>
          <a:prstGeom prst="rect">
            <a:avLst/>
          </a:prstGeom>
        </p:spPr>
      </p:pic>
      <p:sp>
        <p:nvSpPr>
          <p:cNvPr id="10" name="矩形 9"/>
          <p:cNvSpPr/>
          <p:nvPr/>
        </p:nvSpPr>
        <p:spPr>
          <a:xfrm>
            <a:off x="7090410" y="5770880"/>
            <a:ext cx="1143635" cy="892175"/>
          </a:xfrm>
          <a:prstGeom prst="rect">
            <a:avLst/>
          </a:prstGeom>
          <a:noFill/>
          <a:ln w="76200" cap="flat">
            <a:solidFill>
              <a:srgbClr val="FF0000"/>
            </a:solidFill>
            <a:miter lim="400000"/>
          </a:ln>
          <a:extLst>
            <a:ext uri="{909E8E84-426E-40DD-AFC4-6F175D3DCCD1}">
              <a14:hiddenFill xmlns:a14="http://schemas.microsoft.com/office/drawing/2010/main">
                <a:solidFill>
                  <a:schemeClr val="accent1">
                    <a:lumOff val="13529"/>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 name="文字方塊 10"/>
          <p:cNvSpPr txBox="1"/>
          <p:nvPr/>
        </p:nvSpPr>
        <p:spPr>
          <a:xfrm>
            <a:off x="0" y="7430135"/>
            <a:ext cx="8681720" cy="148653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457200" marR="0" indent="-457200" algn="just" defTabSz="825500" rtl="0" fontAlgn="auto" latinLnBrk="0" hangingPunct="0">
              <a:lnSpc>
                <a:spcPct val="100000"/>
              </a:lnSpc>
              <a:spcBef>
                <a:spcPts val="0"/>
              </a:spcBef>
              <a:spcAft>
                <a:spcPts val="0"/>
              </a:spcAft>
              <a:buClrTx/>
              <a:buSzTx/>
              <a:buFont typeface="Arial" panose="020B0704020202020204" pitchFamily="34" charset="0"/>
              <a:buChar char="•"/>
            </a:pPr>
            <a:r>
              <a:rPr kumimoji="0" lang="x-none"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Provide online payment service for tenants</a:t>
            </a:r>
            <a:endParaRPr kumimoji="0" lang="x-none"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457200" marR="0" indent="-457200" algn="just" defTabSz="825500" rtl="0" fontAlgn="auto" latinLnBrk="0" hangingPunct="0">
              <a:lnSpc>
                <a:spcPct val="100000"/>
              </a:lnSpc>
              <a:spcBef>
                <a:spcPts val="0"/>
              </a:spcBef>
              <a:spcAft>
                <a:spcPts val="0"/>
              </a:spcAft>
              <a:buClrTx/>
              <a:buSzTx/>
              <a:buFont typeface="Arial" panose="020B0704020202020204" pitchFamily="34" charset="0"/>
              <a:buChar char="•"/>
            </a:pPr>
            <a:r>
              <a:rPr kumimoji="0" lang="x-none" altLang="zh-TW"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Click</a:t>
            </a:r>
            <a:r>
              <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 to open the payment page in the browser</a:t>
            </a:r>
            <a:endParaRPr kumimoji="0" lang="en-US" altLang="x-none" sz="3000" b="1" i="0" u="none" strike="noStrike" cap="none" spc="0" normalizeH="0" baseline="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13" name="直線單箭頭接點 12"/>
          <p:cNvCxnSpPr>
            <a:stCxn id="10" idx="2"/>
            <a:endCxn id="11" idx="0"/>
          </p:cNvCxnSpPr>
          <p:nvPr/>
        </p:nvCxnSpPr>
        <p:spPr>
          <a:xfrm flipH="1">
            <a:off x="4340860" y="6663055"/>
            <a:ext cx="3321685" cy="767080"/>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
        <p:nvSpPr>
          <p:cNvPr id="14" name="文字方塊 13"/>
          <p:cNvSpPr txBox="1"/>
          <p:nvPr/>
        </p:nvSpPr>
        <p:spPr>
          <a:xfrm>
            <a:off x="18667730" y="7661275"/>
            <a:ext cx="5048250" cy="1486535"/>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just" defTabSz="825500" rtl="0" fontAlgn="auto" latinLnBrk="0" hangingPunct="0">
              <a:lnSpc>
                <a:spcPct val="100000"/>
              </a:lnSpc>
              <a:spcBef>
                <a:spcPts val="0"/>
              </a:spcBef>
              <a:spcAft>
                <a:spcPts val="0"/>
              </a:spcAft>
              <a:buClrTx/>
              <a:buSzTx/>
              <a:buFontTx/>
              <a:buNone/>
            </a:pPr>
            <a:r>
              <a:rPr lang="en-US" dirty="0">
                <a:solidFill>
                  <a:srgbClr val="FF0000"/>
                </a:solidFill>
                <a:sym typeface="+mn-ea"/>
              </a:rPr>
              <a:t>B</a:t>
            </a:r>
            <a:r>
              <a:rPr dirty="0">
                <a:solidFill>
                  <a:srgbClr val="FF0000"/>
                </a:solidFill>
                <a:sym typeface="+mn-ea"/>
              </a:rPr>
              <a:t>oth the landlord and the tenant</a:t>
            </a:r>
            <a:r>
              <a:rPr lang="x-none" dirty="0">
                <a:solidFill>
                  <a:srgbClr val="FF0000"/>
                </a:solidFill>
                <a:sym typeface="+mn-ea"/>
              </a:rPr>
              <a:t> could</a:t>
            </a:r>
            <a:r>
              <a:rPr lang="en-US" altLang="x-none" dirty="0">
                <a:solidFill>
                  <a:srgbClr val="FF0000"/>
                </a:solidFill>
                <a:sym typeface="+mn-ea"/>
              </a:rPr>
              <a:t> review the payment records</a:t>
            </a:r>
            <a:endParaRPr lang="en-US" altLang="x-none" dirty="0">
              <a:solidFill>
                <a:srgbClr val="FF0000"/>
              </a:solidFill>
              <a:sym typeface="+mn-ea"/>
            </a:endParaRPr>
          </a:p>
        </p:txBody>
      </p:sp>
      <p:cxnSp>
        <p:nvCxnSpPr>
          <p:cNvPr id="15" name="直線單箭頭接點 14"/>
          <p:cNvCxnSpPr>
            <a:stCxn id="8" idx="2"/>
            <a:endCxn id="14" idx="0"/>
          </p:cNvCxnSpPr>
          <p:nvPr/>
        </p:nvCxnSpPr>
        <p:spPr>
          <a:xfrm flipH="1">
            <a:off x="21191855" y="6858000"/>
            <a:ext cx="635" cy="803275"/>
          </a:xfrm>
          <a:prstGeom prst="straightConnector1">
            <a:avLst/>
          </a:prstGeom>
          <a:noFill/>
          <a:ln w="762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這是章節標題"/>
          <p:cNvSpPr txBox="1"/>
          <p:nvPr/>
        </p:nvSpPr>
        <p:spPr>
          <a:xfrm>
            <a:off x="1830266" y="536893"/>
            <a:ext cx="18476595"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olidFill>
                  <a:schemeClr val="bg1"/>
                </a:solidFill>
                <a:sym typeface="+mn-ea"/>
              </a:rPr>
              <a:t>Apply Now</a:t>
            </a:r>
            <a:r>
              <a:rPr lang="x-none" altLang="en-US">
                <a:solidFill>
                  <a:schemeClr val="bg1"/>
                </a:solidFill>
                <a:sym typeface="+mn-ea"/>
              </a:rPr>
              <a:t>, </a:t>
            </a:r>
            <a:r>
              <a:rPr lang="en-US">
                <a:solidFill>
                  <a:schemeClr val="bg1"/>
                </a:solidFill>
                <a:sym typeface="+mn-ea"/>
              </a:rPr>
              <a:t>loan application page</a:t>
            </a:r>
            <a:endParaRPr lang="en-US">
              <a:solidFill>
                <a:schemeClr val="bg1"/>
              </a:solidFill>
              <a:sym typeface="+mn-ea"/>
            </a:endParaRPr>
          </a:p>
        </p:txBody>
      </p:sp>
      <p:pic>
        <p:nvPicPr>
          <p:cNvPr id="5" name="圖片 4"/>
          <p:cNvPicPr>
            <a:picLocks noChangeAspect="1"/>
          </p:cNvPicPr>
          <p:nvPr/>
        </p:nvPicPr>
        <p:blipFill>
          <a:blip r:embed="rId1"/>
          <a:stretch>
            <a:fillRect/>
          </a:stretch>
        </p:blipFill>
        <p:spPr>
          <a:xfrm>
            <a:off x="3915410" y="2226310"/>
            <a:ext cx="6191250" cy="10923270"/>
          </a:xfrm>
          <a:prstGeom prst="rect">
            <a:avLst/>
          </a:prstGeom>
        </p:spPr>
      </p:pic>
      <p:sp>
        <p:nvSpPr>
          <p:cNvPr id="7" name="文字方塊 6"/>
          <p:cNvSpPr txBox="1"/>
          <p:nvPr/>
        </p:nvSpPr>
        <p:spPr>
          <a:xfrm>
            <a:off x="1990090" y="12979400"/>
            <a:ext cx="10750550" cy="521970"/>
          </a:xfrm>
          <a:prstGeom prst="rect">
            <a:avLst/>
          </a:prstGeom>
          <a:noFill/>
        </p:spPr>
        <p:txBody>
          <a:bodyPr wrap="square" rtlCol="0">
            <a:spAutoFit/>
          </a:bodyPr>
          <a:p>
            <a:pPr algn="l"/>
            <a:r>
              <a:rPr lang="x-none" altLang="zh-TW" sz="2800" b="0">
                <a:solidFill>
                  <a:schemeClr val="bg1"/>
                </a:solidFill>
              </a:rPr>
              <a:t>URL: </a:t>
            </a:r>
            <a:r>
              <a:rPr lang="x-none" altLang="zh-TW" sz="2800" b="0">
                <a:solidFill>
                  <a:schemeClr val="bg1"/>
                </a:solidFill>
                <a:hlinkClick r:id="rId2" action="ppaction://hlinkfile"/>
              </a:rPr>
              <a:t>https://www.funki.com.hk/online-application</a:t>
            </a:r>
            <a:endParaRPr lang="x-none" altLang="zh-TW" sz="2800" b="0">
              <a:solidFill>
                <a:schemeClr val="bg1"/>
              </a:solidFill>
              <a:hlinkClick r:id="rId2" action="ppaction://hlinkfile"/>
            </a:endParaRPr>
          </a:p>
        </p:txBody>
      </p:sp>
      <p:pic>
        <p:nvPicPr>
          <p:cNvPr id="9" name="圖片 8"/>
          <p:cNvPicPr>
            <a:picLocks noChangeAspect="1"/>
          </p:cNvPicPr>
          <p:nvPr/>
        </p:nvPicPr>
        <p:blipFill>
          <a:blip r:embed="rId3"/>
          <a:stretch>
            <a:fillRect/>
          </a:stretch>
        </p:blipFill>
        <p:spPr>
          <a:xfrm>
            <a:off x="12265660" y="2226310"/>
            <a:ext cx="6038850" cy="10756900"/>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這是章節標題"/>
          <p:cNvSpPr txBox="1"/>
          <p:nvPr/>
        </p:nvSpPr>
        <p:spPr>
          <a:xfrm>
            <a:off x="1830266" y="536893"/>
            <a:ext cx="20908010"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olidFill>
                  <a:schemeClr val="bg1"/>
                </a:solidFill>
                <a:sym typeface="+mn-ea"/>
              </a:rPr>
              <a:t>Revolving Loan</a:t>
            </a:r>
            <a:r>
              <a:rPr lang="x-none" altLang="en-US">
                <a:solidFill>
                  <a:schemeClr val="bg1"/>
                </a:solidFill>
                <a:sym typeface="+mn-ea"/>
              </a:rPr>
              <a:t>, new financial product</a:t>
            </a:r>
            <a:endParaRPr lang="x-none" altLang="en-US">
              <a:solidFill>
                <a:schemeClr val="bg1"/>
              </a:solidFill>
              <a:sym typeface="+mn-ea"/>
            </a:endParaRPr>
          </a:p>
        </p:txBody>
      </p:sp>
      <p:pic>
        <p:nvPicPr>
          <p:cNvPr id="3" name="圖片 2" descr="螢幕截圖 2025-08-15 15.38.44"/>
          <p:cNvPicPr>
            <a:picLocks noChangeAspect="1"/>
          </p:cNvPicPr>
          <p:nvPr/>
        </p:nvPicPr>
        <p:blipFill>
          <a:blip r:embed="rId1"/>
          <a:stretch>
            <a:fillRect/>
          </a:stretch>
        </p:blipFill>
        <p:spPr>
          <a:xfrm>
            <a:off x="1830070" y="2867660"/>
            <a:ext cx="15413990" cy="7980680"/>
          </a:xfrm>
          <a:prstGeom prst="rect">
            <a:avLst/>
          </a:prstGeom>
        </p:spPr>
      </p:pic>
      <p:pic>
        <p:nvPicPr>
          <p:cNvPr id="5" name="圖片 4" descr="螢幕截圖 2025-08-15 15.40.52"/>
          <p:cNvPicPr>
            <a:picLocks noChangeAspect="1"/>
          </p:cNvPicPr>
          <p:nvPr/>
        </p:nvPicPr>
        <p:blipFill>
          <a:blip r:embed="rId2"/>
          <a:stretch>
            <a:fillRect/>
          </a:stretch>
        </p:blipFill>
        <p:spPr>
          <a:xfrm>
            <a:off x="18376900" y="2023110"/>
            <a:ext cx="4320540" cy="1131443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這是章節標題"/>
          <p:cNvSpPr txBox="1"/>
          <p:nvPr/>
        </p:nvSpPr>
        <p:spPr>
          <a:xfrm>
            <a:off x="1830266" y="536893"/>
            <a:ext cx="20908010"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olidFill>
                  <a:schemeClr val="bg1"/>
                </a:solidFill>
                <a:sym typeface="+mn-ea"/>
              </a:rPr>
              <a:t>Revolving Loan</a:t>
            </a:r>
            <a:r>
              <a:rPr lang="x-none" altLang="en-US">
                <a:solidFill>
                  <a:schemeClr val="bg1"/>
                </a:solidFill>
                <a:sym typeface="+mn-ea"/>
              </a:rPr>
              <a:t>, new financial product</a:t>
            </a:r>
            <a:endParaRPr lang="x-none" altLang="en-US">
              <a:solidFill>
                <a:schemeClr val="bg1"/>
              </a:solidFill>
              <a:sym typeface="+mn-ea"/>
            </a:endParaRPr>
          </a:p>
        </p:txBody>
      </p:sp>
      <p:pic>
        <p:nvPicPr>
          <p:cNvPr id="2" name="圖片 1" descr="螢幕截圖 2025-08-15 15.36.47"/>
          <p:cNvPicPr>
            <a:picLocks noChangeAspect="1"/>
          </p:cNvPicPr>
          <p:nvPr/>
        </p:nvPicPr>
        <p:blipFill>
          <a:blip r:embed="rId1"/>
          <a:stretch>
            <a:fillRect/>
          </a:stretch>
        </p:blipFill>
        <p:spPr>
          <a:xfrm>
            <a:off x="2068830" y="2293620"/>
            <a:ext cx="20389850" cy="1055624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這是章節標題"/>
          <p:cNvSpPr txBox="1"/>
          <p:nvPr/>
        </p:nvSpPr>
        <p:spPr>
          <a:xfrm>
            <a:off x="1830266" y="536893"/>
            <a:ext cx="20908010"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olidFill>
                  <a:schemeClr val="bg1"/>
                </a:solidFill>
                <a:sym typeface="+mn-ea"/>
              </a:rPr>
              <a:t>Revolving Loan</a:t>
            </a:r>
            <a:r>
              <a:rPr lang="x-none" altLang="en-US">
                <a:solidFill>
                  <a:schemeClr val="bg1"/>
                </a:solidFill>
                <a:sym typeface="+mn-ea"/>
              </a:rPr>
              <a:t>, new financial product</a:t>
            </a:r>
            <a:endParaRPr lang="x-none" altLang="en-US">
              <a:solidFill>
                <a:schemeClr val="bg1"/>
              </a:solidFill>
              <a:sym typeface="+mn-ea"/>
            </a:endParaRPr>
          </a:p>
        </p:txBody>
      </p:sp>
      <p:pic>
        <p:nvPicPr>
          <p:cNvPr id="3" name="圖片 2" descr="螢幕截圖 2025-08-15 15.39.30"/>
          <p:cNvPicPr>
            <a:picLocks noChangeAspect="1"/>
          </p:cNvPicPr>
          <p:nvPr/>
        </p:nvPicPr>
        <p:blipFill>
          <a:blip r:embed="rId1"/>
          <a:stretch>
            <a:fillRect/>
          </a:stretch>
        </p:blipFill>
        <p:spPr>
          <a:xfrm>
            <a:off x="6785610" y="2019300"/>
            <a:ext cx="4216400" cy="11038840"/>
          </a:xfrm>
          <a:prstGeom prst="rect">
            <a:avLst/>
          </a:prstGeom>
        </p:spPr>
      </p:pic>
      <p:pic>
        <p:nvPicPr>
          <p:cNvPr id="5" name="圖片 4" descr="螢幕截圖 2025-08-15 15.39.46"/>
          <p:cNvPicPr>
            <a:picLocks noChangeAspect="1"/>
          </p:cNvPicPr>
          <p:nvPr/>
        </p:nvPicPr>
        <p:blipFill>
          <a:blip r:embed="rId2"/>
          <a:stretch>
            <a:fillRect/>
          </a:stretch>
        </p:blipFill>
        <p:spPr>
          <a:xfrm>
            <a:off x="13529310" y="2019300"/>
            <a:ext cx="4215130" cy="1103757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p:cNvSpPr txBox="1"/>
          <p:nvPr/>
        </p:nvSpPr>
        <p:spPr>
          <a:xfrm>
            <a:off x="-1" y="4348381"/>
            <a:ext cx="24384001" cy="5019238"/>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80" name="#1"/>
          <p:cNvSpPr txBox="1"/>
          <p:nvPr/>
        </p:nvSpPr>
        <p:spPr>
          <a:xfrm>
            <a:off x="18018886" y="3806508"/>
            <a:ext cx="6703060" cy="6102985"/>
          </a:xfrm>
          <a:prstGeom prst="rect">
            <a:avLst/>
          </a:prstGeom>
          <a:ln w="3175">
            <a:miter lim="400000"/>
          </a:ln>
        </p:spPr>
        <p:txBody>
          <a:bodyPr wrap="none" lIns="50800" tIns="50800" rIns="50800" bIns="50800" anchor="ctr">
            <a:spAutoFit/>
          </a:bodyPr>
          <a:lstStyle>
            <a:lvl1pPr algn="l">
              <a:defRPr sz="39000" b="0">
                <a:latin typeface="Helvetica Neue Black Condensed"/>
                <a:ea typeface="Helvetica Neue Black Condensed"/>
                <a:cs typeface="Helvetica Neue Black Condensed"/>
                <a:sym typeface="Helvetica Neue Black Condensed"/>
              </a:defRPr>
            </a:lvl1pPr>
          </a:lstStyle>
          <a:p>
            <a:r>
              <a:rPr dirty="0">
                <a:solidFill>
                  <a:srgbClr val="FFFFFF">
                    <a:alpha val="30000"/>
                  </a:srgbClr>
                </a:solidFill>
              </a:rPr>
              <a:t>#</a:t>
            </a:r>
            <a:r>
              <a:rPr lang="x-none" dirty="0">
                <a:solidFill>
                  <a:srgbClr val="FFFFFF">
                    <a:alpha val="30000"/>
                  </a:srgbClr>
                </a:solidFill>
              </a:rPr>
              <a:t>4</a:t>
            </a:r>
            <a:endParaRPr lang="x-none" dirty="0">
              <a:solidFill>
                <a:srgbClr val="FFFFFF">
                  <a:alpha val="30000"/>
                </a:srgbClr>
              </a:solidFill>
            </a:endParaRPr>
          </a:p>
        </p:txBody>
      </p:sp>
      <p:sp>
        <p:nvSpPr>
          <p:cNvPr id="81" name="這是章節標題"/>
          <p:cNvSpPr txBox="1"/>
          <p:nvPr/>
        </p:nvSpPr>
        <p:spPr>
          <a:xfrm>
            <a:off x="1830267" y="6114733"/>
            <a:ext cx="9772015" cy="1486535"/>
          </a:xfrm>
          <a:prstGeom prst="rect">
            <a:avLst/>
          </a:prstGeom>
          <a:ln w="3175">
            <a:noFill/>
            <a:miter lim="400000"/>
          </a:ln>
        </p:spPr>
        <p:txBody>
          <a:bodyPr wrap="none" lIns="50800" tIns="50800" rIns="50800" bIns="50800" anchor="ctr">
            <a:spAutoFit/>
          </a:bodyPr>
          <a:lstStyle>
            <a:lvl1pPr algn="l">
              <a:defRPr sz="9000">
                <a:latin typeface="Microsoft YaHei"/>
                <a:ea typeface="Microsoft YaHei"/>
                <a:cs typeface="Microsoft YaHei"/>
                <a:sym typeface="Microsoft YaHei"/>
              </a:defRPr>
            </a:lvl1pPr>
          </a:lstStyle>
          <a:p>
            <a:pPr algn="l"/>
            <a:r>
              <a:rPr lang="en-US">
                <a:sym typeface="+mn-ea"/>
              </a:rPr>
              <a:t>Web ERP System</a:t>
            </a:r>
            <a:endParaRPr dirty="0"/>
          </a:p>
        </p:txBody>
      </p:sp>
      <p:sp>
        <p:nvSpPr>
          <p:cNvPr id="2" name="文字方塊 1"/>
          <p:cNvSpPr txBox="1"/>
          <p:nvPr/>
        </p:nvSpPr>
        <p:spPr>
          <a:xfrm>
            <a:off x="1830070" y="7382510"/>
            <a:ext cx="16319500" cy="194818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GitHub: </a:t>
            </a:r>
            <a:endPar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hlinkClick r:id="rId1" action="ppaction://hlinkfile"/>
              </a:rPr>
              <a:t>https://github.com/Evan-Wong-FSD/ERP-Korise</a:t>
            </a:r>
            <a:endPar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Remark:</a:t>
            </a:r>
            <a:endPar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TW" altLang="en-US"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The following information is fictional; all confidential </a:t>
            </a:r>
            <a:r>
              <a:rPr kumimoji="0" lang="en-US"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information</a:t>
            </a:r>
            <a:r>
              <a:rPr kumimoji="0" lang="zh-TW" altLang="en-US"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 has been redacted</a:t>
            </a:r>
            <a:r>
              <a:rPr kumimoji="0" lang="x-none" altLang="zh-TW"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en-US" altLang="x-none"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by </a:t>
            </a:r>
            <a:r>
              <a:rPr kumimoji="0" lang="en-US" altLang="x-none" sz="3000" b="1" i="0" u="none" strike="noStrike" cap="none" spc="0" normalizeH="0" baseline="0">
                <a:ln>
                  <a:noFill/>
                </a:ln>
                <a:solidFill>
                  <a:srgbClr val="FFFFFF"/>
                </a:solidFill>
                <a:effectLst/>
                <a:highlight>
                  <a:srgbClr val="000000"/>
                </a:highlight>
                <a:uFillTx/>
                <a:latin typeface="Arial" panose="020B0704020202020204" pitchFamily="34" charset="0"/>
                <a:ea typeface="Helvetica Neue" panose="02000503000000020004"/>
                <a:cs typeface="Arial" panose="020B0704020202020204" pitchFamily="34" charset="0"/>
                <a:sym typeface="Helvetica Neue" panose="02000503000000020004"/>
              </a:rPr>
              <a:t>   </a:t>
            </a:r>
            <a:r>
              <a:rPr kumimoji="0" lang="zh-TW" altLang="en-US"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TW" altLang="en-US" sz="3000" b="1" i="0" u="none" strike="noStrike" cap="none" spc="0" normalizeH="0" baseline="0">
              <a:ln>
                <a:noFill/>
              </a:ln>
              <a:solidFill>
                <a:srgbClr val="FFFFFF"/>
              </a:solidFill>
              <a:effectLst/>
              <a:uFillTx/>
              <a:latin typeface="Arial" panose="020B0704020202020204" pitchFamily="34" charset="0"/>
              <a:ea typeface="Helvetica Neue" panose="02000503000000020004"/>
              <a:cs typeface="Arial" panose="020B0704020202020204" pitchFamily="34" charset="0"/>
              <a:sym typeface="Helvetica Neue" panose="020005030000000200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或重點…"/>
          <p:cNvSpPr txBox="1"/>
          <p:nvPr/>
        </p:nvSpPr>
        <p:spPr>
          <a:xfrm>
            <a:off x="2508885" y="3698240"/>
            <a:ext cx="4572635" cy="2477135"/>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hangingPunct="1">
              <a:spcBef>
                <a:spcPts val="0"/>
              </a:spcBef>
              <a:buClrTx/>
              <a:buSzTx/>
              <a:buFontTx/>
              <a:buNone/>
              <a:defRPr sz="6000">
                <a:latin typeface="Microsoft JhengHei"/>
                <a:ea typeface="Microsoft JhengHei"/>
                <a:cs typeface="Microsoft JhengHei"/>
                <a:sym typeface="Microsoft JhengHei"/>
              </a:defRPr>
            </a:pPr>
            <a:r>
              <a:rPr lang="en-US" altLang="zh-TW" dirty="0">
                <a:sym typeface="Microsoft JhengHei"/>
              </a:rPr>
              <a:t>Front end</a:t>
            </a:r>
            <a:endParaRPr lang="zh-TW" altLang="en-US" sz="6000" dirty="0">
              <a:latin typeface="Microsoft JhengHei"/>
              <a:ea typeface="Microsoft JhengHei"/>
              <a:cs typeface="Microsoft JhengHei"/>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Vue.js</a:t>
            </a:r>
            <a:r>
              <a:rPr lang="x-none" altLang="en-US" b="0" dirty="0">
                <a:solidFill>
                  <a:srgbClr val="212121"/>
                </a:solidFill>
                <a:latin typeface="Microsoft JhengHei"/>
                <a:ea typeface="Microsoft JhengHei"/>
                <a:cs typeface="Microsoft JhengHei"/>
                <a:sym typeface="Microsoft JhengHei"/>
              </a:rPr>
              <a:t>, Vuex</a:t>
            </a:r>
            <a:r>
              <a:rPr lang="en-US" altLang="zh-TW" b="0" dirty="0">
                <a:solidFill>
                  <a:srgbClr val="212121"/>
                </a:solidFill>
                <a:latin typeface="Microsoft JhengHei"/>
                <a:ea typeface="Microsoft JhengHei"/>
                <a:cs typeface="Microsoft JhengHei"/>
                <a:sym typeface="Microsoft JhengHei"/>
              </a:rPr>
              <a:t>, Quasar Framework</a:t>
            </a:r>
            <a:endParaRPr lang="en-US" altLang="zh-TW" b="0" dirty="0">
              <a:solidFill>
                <a:srgbClr val="212121"/>
              </a:solidFill>
              <a:latin typeface="Microsoft JhengHei"/>
              <a:ea typeface="Microsoft JhengHei"/>
              <a:cs typeface="Microsoft JhengHei"/>
              <a:sym typeface="Microsoft JhengHei"/>
            </a:endParaRPr>
          </a:p>
        </p:txBody>
      </p:sp>
      <p:sp>
        <p:nvSpPr>
          <p:cNvPr id="7" name="標題或重點…"/>
          <p:cNvSpPr txBox="1"/>
          <p:nvPr/>
        </p:nvSpPr>
        <p:spPr>
          <a:xfrm>
            <a:off x="8566150" y="3698240"/>
            <a:ext cx="7251065" cy="2475865"/>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hangingPunct="1">
              <a:spcBef>
                <a:spcPts val="0"/>
              </a:spcBef>
              <a:buClrTx/>
              <a:buSzTx/>
              <a:buFontTx/>
              <a:buNone/>
              <a:defRPr sz="6000">
                <a:latin typeface="Microsoft JhengHei"/>
                <a:ea typeface="Microsoft JhengHei"/>
                <a:cs typeface="Microsoft JhengHei"/>
                <a:sym typeface="Microsoft JhengHei"/>
              </a:defRPr>
            </a:pPr>
            <a:r>
              <a:rPr lang="en-US" altLang="zh-TW" dirty="0">
                <a:sym typeface="Microsoft JhengHei"/>
              </a:rPr>
              <a:t>Data communication</a:t>
            </a:r>
            <a:endParaRPr lang="en-US" altLang="zh-TW" dirty="0">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Axios, Socket.IO</a:t>
            </a:r>
            <a:endParaRPr lang="en-US" altLang="zh-TW" b="0" dirty="0">
              <a:solidFill>
                <a:srgbClr val="212121"/>
              </a:solidFill>
              <a:latin typeface="Microsoft JhengHei"/>
              <a:ea typeface="Microsoft JhengHei"/>
              <a:cs typeface="Microsoft JhengHei"/>
              <a:sym typeface="Microsoft JhengHei"/>
            </a:endParaRPr>
          </a:p>
        </p:txBody>
      </p:sp>
      <p:sp>
        <p:nvSpPr>
          <p:cNvPr id="8" name="標題或重點…"/>
          <p:cNvSpPr txBox="1"/>
          <p:nvPr/>
        </p:nvSpPr>
        <p:spPr>
          <a:xfrm>
            <a:off x="17302480" y="3698240"/>
            <a:ext cx="4572635" cy="2476500"/>
          </a:xfrm>
          <a:prstGeom prst="rect">
            <a:avLst/>
          </a:prstGeom>
        </p:spPr>
        <p:txBody>
          <a:bodyPr/>
          <a:lstStyle>
            <a:lvl1pPr marL="39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1pPr>
            <a:lvl2pPr marL="103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2pPr>
            <a:lvl3pPr marL="166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3pPr>
            <a:lvl4pPr marL="230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4pPr>
            <a:lvl5pPr marL="293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5pPr>
            <a:lvl6pPr marL="357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6pPr>
            <a:lvl7pPr marL="420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7pPr>
            <a:lvl8pPr marL="4841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8pPr>
            <a:lvl9pPr marL="5476875" marR="0" indent="-396875" algn="ctr" defTabSz="825500" rtl="0" latinLnBrk="0">
              <a:lnSpc>
                <a:spcPct val="100000"/>
              </a:lnSpc>
              <a:spcBef>
                <a:spcPts val="5900"/>
              </a:spcBef>
              <a:spcAft>
                <a:spcPts val="0"/>
              </a:spcAft>
              <a:buClr>
                <a:srgbClr val="FFFFFF"/>
              </a:buClr>
              <a:buSzPct val="125000"/>
              <a:buFontTx/>
              <a:buChar char="•"/>
              <a:defRPr sz="3000" b="1" i="0" u="none" strike="noStrike" cap="none" spc="0" baseline="0">
                <a:solidFill>
                  <a:srgbClr val="C09860"/>
                </a:solidFill>
                <a:uFillTx/>
                <a:latin typeface="Helvetica Neue" panose="02000503000000020004"/>
                <a:ea typeface="Helvetica Neue" panose="02000503000000020004"/>
                <a:cs typeface="Helvetica Neue" panose="02000503000000020004"/>
                <a:sym typeface="Helvetica Neue" panose="02000503000000020004"/>
              </a:defRPr>
            </a:lvl9pPr>
          </a:lstStyle>
          <a:p>
            <a:pPr marL="0" indent="0" hangingPunct="1">
              <a:spcBef>
                <a:spcPts val="0"/>
              </a:spcBef>
              <a:buClrTx/>
              <a:buSzTx/>
              <a:buFontTx/>
              <a:buNone/>
              <a:defRPr sz="6000">
                <a:latin typeface="Microsoft JhengHei"/>
                <a:ea typeface="Microsoft JhengHei"/>
                <a:cs typeface="Microsoft JhengHei"/>
                <a:sym typeface="Microsoft JhengHei"/>
              </a:defRPr>
            </a:pPr>
            <a:r>
              <a:rPr lang="en-US" altLang="zh-TW" dirty="0">
                <a:sym typeface="Microsoft JhengHei"/>
              </a:rPr>
              <a:t>Back end</a:t>
            </a:r>
            <a:endParaRPr lang="zh-TW" altLang="en-US" sz="6000" dirty="0">
              <a:latin typeface="Microsoft JhengHei"/>
              <a:ea typeface="Microsoft JhengHei"/>
              <a:cs typeface="Microsoft JhengHei"/>
              <a:sym typeface="Microsoft JhengHei"/>
            </a:endParaRPr>
          </a:p>
          <a:p>
            <a:pPr marL="0" indent="0" hangingPunct="1">
              <a:spcBef>
                <a:spcPts val="0"/>
              </a:spcBef>
              <a:buClrTx/>
              <a:buSzTx/>
              <a:buFontTx/>
              <a:buNone/>
              <a:defRPr b="0">
                <a:solidFill>
                  <a:srgbClr val="212121"/>
                </a:solidFill>
                <a:latin typeface="Microsoft JhengHei"/>
                <a:ea typeface="Microsoft JhengHei"/>
                <a:cs typeface="Microsoft JhengHei"/>
                <a:sym typeface="Microsoft JhengHei"/>
              </a:defRPr>
            </a:pPr>
            <a:r>
              <a:rPr lang="en-US" altLang="zh-TW" b="0" dirty="0">
                <a:solidFill>
                  <a:srgbClr val="212121"/>
                </a:solidFill>
                <a:latin typeface="Microsoft JhengHei"/>
                <a:ea typeface="Microsoft JhengHei"/>
                <a:cs typeface="Microsoft JhengHei"/>
                <a:sym typeface="Microsoft JhengHei"/>
              </a:rPr>
              <a:t>Node.js, Express.js, Formidable, ExcelJS, MongoDB</a:t>
            </a:r>
            <a:endParaRPr lang="en-US" altLang="zh-TW" b="0" dirty="0">
              <a:solidFill>
                <a:srgbClr val="212121"/>
              </a:solidFill>
              <a:latin typeface="Microsoft JhengHei"/>
              <a:ea typeface="Microsoft JhengHei"/>
              <a:cs typeface="Microsoft JhengHei"/>
              <a:sym typeface="Microsoft JhengHei"/>
            </a:endParaRPr>
          </a:p>
        </p:txBody>
      </p:sp>
      <p:sp>
        <p:nvSpPr>
          <p:cNvPr id="9" name="本頁重點或結論"/>
          <p:cNvSpPr txBox="1"/>
          <p:nvPr/>
        </p:nvSpPr>
        <p:spPr>
          <a:xfrm>
            <a:off x="1020647" y="860489"/>
            <a:ext cx="4076065" cy="932180"/>
          </a:xfrm>
          <a:prstGeom prst="rect">
            <a:avLst/>
          </a:prstGeom>
          <a:ln w="3175">
            <a:miter lim="400000"/>
          </a:ln>
        </p:spPr>
        <p:txBody>
          <a:bodyPr wrap="none" lIns="50800" tIns="50800" rIns="50800" bIns="50800" anchor="ctr">
            <a:spAutoFit/>
          </a:bodyPr>
          <a:lstStyle>
            <a:lvl1pPr algn="l">
              <a:lnSpc>
                <a:spcPct val="90000"/>
              </a:lnSpc>
              <a:defRPr sz="6000">
                <a:solidFill>
                  <a:srgbClr val="C09860"/>
                </a:solidFill>
                <a:latin typeface="Microsoft YaHei"/>
                <a:ea typeface="Microsoft YaHei"/>
                <a:cs typeface="Microsoft YaHei"/>
                <a:sym typeface="Microsoft YaHei"/>
              </a:defRPr>
            </a:lvl1pPr>
          </a:lstStyle>
          <a:p>
            <a:pPr algn="l"/>
            <a:r>
              <a:rPr lang="en-US" dirty="0">
                <a:sym typeface="+mn-ea"/>
              </a:rPr>
              <a:t>Tech stack</a:t>
            </a:r>
            <a:endParaRPr dirty="0"/>
          </a:p>
        </p:txBody>
      </p:sp>
      <p:sp>
        <p:nvSpPr>
          <p:cNvPr id="10" name="矩形"/>
          <p:cNvSpPr/>
          <p:nvPr/>
        </p:nvSpPr>
        <p:spPr>
          <a:xfrm>
            <a:off x="-1" y="818578"/>
            <a:ext cx="752813" cy="1016001"/>
          </a:xfrm>
          <a:prstGeom prst="rect">
            <a:avLst/>
          </a:prstGeom>
          <a:solidFill>
            <a:srgbClr val="C09860"/>
          </a:solidFill>
          <a:ln w="3175">
            <a:miter lim="400000"/>
          </a:ln>
        </p:spPr>
        <p:txBody>
          <a:bodyPr lIns="50800" tIns="50800" rIns="50800" bIns="50800" anchor="ctr"/>
          <a:lstStyle/>
          <a:p>
            <a:pPr>
              <a:defRPr b="0">
                <a:latin typeface="+mn-lt"/>
                <a:ea typeface="+mn-ea"/>
                <a:cs typeface="+mn-cs"/>
                <a:sym typeface="Helvetica Neue Medium" panose="02000503000000020004"/>
              </a:defRPr>
            </a:pPr>
          </a:p>
        </p:txBody>
      </p:sp>
      <p:sp>
        <p:nvSpPr>
          <p:cNvPr id="2" name="矩形 1"/>
          <p:cNvSpPr/>
          <p:nvPr/>
        </p:nvSpPr>
        <p:spPr>
          <a:xfrm>
            <a:off x="1737995" y="7392035"/>
            <a:ext cx="6166485" cy="4028440"/>
          </a:xfrm>
          <a:prstGeom prst="rect">
            <a:avLst/>
          </a:prstGeom>
          <a:ln>
            <a:solidFill>
              <a:schemeClr val="bg1"/>
            </a:solidFill>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1" name="圖片 10"/>
          <p:cNvPicPr>
            <a:picLocks noChangeAspect="1"/>
          </p:cNvPicPr>
          <p:nvPr/>
        </p:nvPicPr>
        <p:blipFill>
          <a:blip r:embed="rId1"/>
          <a:stretch>
            <a:fillRect/>
          </a:stretch>
        </p:blipFill>
        <p:spPr>
          <a:xfrm>
            <a:off x="2733675" y="7529830"/>
            <a:ext cx="1800000" cy="1559266"/>
          </a:xfrm>
          <a:prstGeom prst="rect">
            <a:avLst/>
          </a:prstGeom>
        </p:spPr>
      </p:pic>
      <p:pic>
        <p:nvPicPr>
          <p:cNvPr id="13" name="圖片 12"/>
          <p:cNvPicPr>
            <a:picLocks noChangeAspect="1"/>
          </p:cNvPicPr>
          <p:nvPr/>
        </p:nvPicPr>
        <p:blipFill>
          <a:blip r:embed="rId2"/>
          <a:stretch>
            <a:fillRect/>
          </a:stretch>
        </p:blipFill>
        <p:spPr>
          <a:xfrm>
            <a:off x="5281295" y="7529830"/>
            <a:ext cx="1800000" cy="1800794"/>
          </a:xfrm>
          <a:prstGeom prst="rect">
            <a:avLst/>
          </a:prstGeom>
        </p:spPr>
      </p:pic>
      <p:pic>
        <p:nvPicPr>
          <p:cNvPr id="17" name="圖片 16"/>
          <p:cNvPicPr>
            <a:picLocks noChangeAspect="1"/>
          </p:cNvPicPr>
          <p:nvPr/>
        </p:nvPicPr>
        <p:blipFill>
          <a:blip r:embed="rId3"/>
          <a:stretch>
            <a:fillRect/>
          </a:stretch>
        </p:blipFill>
        <p:spPr>
          <a:xfrm>
            <a:off x="10944860" y="8258175"/>
            <a:ext cx="2520000" cy="638859"/>
          </a:xfrm>
          <a:prstGeom prst="rect">
            <a:avLst/>
          </a:prstGeom>
        </p:spPr>
      </p:pic>
      <p:pic>
        <p:nvPicPr>
          <p:cNvPr id="18" name="圖片 17"/>
          <p:cNvPicPr>
            <a:picLocks noChangeAspect="1"/>
          </p:cNvPicPr>
          <p:nvPr/>
        </p:nvPicPr>
        <p:blipFill>
          <a:blip r:embed="rId4"/>
          <a:stretch>
            <a:fillRect/>
          </a:stretch>
        </p:blipFill>
        <p:spPr>
          <a:xfrm>
            <a:off x="10944860" y="9359900"/>
            <a:ext cx="2520000" cy="1182708"/>
          </a:xfrm>
          <a:prstGeom prst="rect">
            <a:avLst/>
          </a:prstGeom>
        </p:spPr>
      </p:pic>
      <p:sp>
        <p:nvSpPr>
          <p:cNvPr id="19" name="矩形 18"/>
          <p:cNvSpPr/>
          <p:nvPr/>
        </p:nvSpPr>
        <p:spPr>
          <a:xfrm>
            <a:off x="9121775" y="7392035"/>
            <a:ext cx="6166485" cy="4028440"/>
          </a:xfrm>
          <a:prstGeom prst="rect">
            <a:avLst/>
          </a:prstGeom>
          <a:ln>
            <a:solidFill>
              <a:schemeClr val="bg1"/>
            </a:solidFill>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矩形 19"/>
          <p:cNvSpPr/>
          <p:nvPr/>
        </p:nvSpPr>
        <p:spPr>
          <a:xfrm>
            <a:off x="16505555" y="7392035"/>
            <a:ext cx="6166485" cy="4028440"/>
          </a:xfrm>
          <a:prstGeom prst="rect">
            <a:avLst/>
          </a:prstGeom>
          <a:ln>
            <a:solidFill>
              <a:schemeClr val="bg1"/>
            </a:solidFill>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endParaRPr kumimoji="0" lang="zh-TW"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1" name="圖片 20"/>
          <p:cNvPicPr>
            <a:picLocks noChangeAspect="1"/>
          </p:cNvPicPr>
          <p:nvPr/>
        </p:nvPicPr>
        <p:blipFill>
          <a:blip r:embed="rId5"/>
          <a:stretch>
            <a:fillRect/>
          </a:stretch>
        </p:blipFill>
        <p:spPr>
          <a:xfrm>
            <a:off x="16682085" y="8022590"/>
            <a:ext cx="2160000" cy="1440000"/>
          </a:xfrm>
          <a:prstGeom prst="rect">
            <a:avLst/>
          </a:prstGeom>
        </p:spPr>
      </p:pic>
      <p:pic>
        <p:nvPicPr>
          <p:cNvPr id="22" name="圖片 21"/>
          <p:cNvPicPr>
            <a:picLocks noChangeAspect="1"/>
          </p:cNvPicPr>
          <p:nvPr/>
        </p:nvPicPr>
        <p:blipFill>
          <a:blip r:embed="rId6"/>
          <a:stretch>
            <a:fillRect/>
          </a:stretch>
        </p:blipFill>
        <p:spPr>
          <a:xfrm>
            <a:off x="19215100" y="8022590"/>
            <a:ext cx="1440000" cy="1440000"/>
          </a:xfrm>
          <a:prstGeom prst="rect">
            <a:avLst/>
          </a:prstGeom>
        </p:spPr>
      </p:pic>
      <p:pic>
        <p:nvPicPr>
          <p:cNvPr id="23" name="圖片 22"/>
          <p:cNvPicPr>
            <a:picLocks noChangeAspect="1"/>
          </p:cNvPicPr>
          <p:nvPr/>
        </p:nvPicPr>
        <p:blipFill>
          <a:blip r:embed="rId7"/>
          <a:stretch>
            <a:fillRect/>
          </a:stretch>
        </p:blipFill>
        <p:spPr>
          <a:xfrm>
            <a:off x="21027390" y="8022590"/>
            <a:ext cx="1440000" cy="1440000"/>
          </a:xfrm>
          <a:prstGeom prst="rect">
            <a:avLst/>
          </a:prstGeom>
        </p:spPr>
      </p:pic>
      <p:pic>
        <p:nvPicPr>
          <p:cNvPr id="24" name="圖片 23"/>
          <p:cNvPicPr>
            <a:picLocks noChangeAspect="1"/>
          </p:cNvPicPr>
          <p:nvPr/>
        </p:nvPicPr>
        <p:blipFill>
          <a:blip r:embed="rId8"/>
          <a:stretch>
            <a:fillRect/>
          </a:stretch>
        </p:blipFill>
        <p:spPr>
          <a:xfrm>
            <a:off x="17414875" y="9462770"/>
            <a:ext cx="1800000" cy="1440000"/>
          </a:xfrm>
          <a:prstGeom prst="rect">
            <a:avLst/>
          </a:prstGeom>
        </p:spPr>
      </p:pic>
      <p:pic>
        <p:nvPicPr>
          <p:cNvPr id="25" name="圖片 24"/>
          <p:cNvPicPr>
            <a:picLocks noChangeAspect="1"/>
          </p:cNvPicPr>
          <p:nvPr/>
        </p:nvPicPr>
        <p:blipFill>
          <a:blip r:embed="rId9"/>
          <a:stretch>
            <a:fillRect/>
          </a:stretch>
        </p:blipFill>
        <p:spPr>
          <a:xfrm>
            <a:off x="19920585" y="9822815"/>
            <a:ext cx="2160000" cy="720000"/>
          </a:xfrm>
          <a:prstGeom prst="rect">
            <a:avLst/>
          </a:prstGeom>
        </p:spPr>
      </p:pic>
      <p:pic>
        <p:nvPicPr>
          <p:cNvPr id="4" name="圖片 3"/>
          <p:cNvPicPr>
            <a:picLocks noChangeAspect="1"/>
          </p:cNvPicPr>
          <p:nvPr/>
        </p:nvPicPr>
        <p:blipFill>
          <a:blip r:embed="rId10"/>
          <a:stretch>
            <a:fillRect/>
          </a:stretch>
        </p:blipFill>
        <p:spPr>
          <a:xfrm>
            <a:off x="3921125" y="10116185"/>
            <a:ext cx="1800000" cy="763636"/>
          </a:xfrm>
          <a:prstGeom prst="rect">
            <a:avLst/>
          </a:prstGeom>
        </p:spPr>
      </p:pic>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11312</Words>
  <Application>WPS Writer</Application>
  <PresentationFormat>自訂</PresentationFormat>
  <Paragraphs>358</Paragraphs>
  <Slides>38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38</vt:i4>
      </vt:variant>
    </vt:vector>
  </HeadingPairs>
  <TitlesOfParts>
    <vt:vector size="58" baseType="lpstr">
      <vt:lpstr>Arial</vt:lpstr>
      <vt:lpstr>新細明體</vt:lpstr>
      <vt:lpstr>Wingdings</vt:lpstr>
      <vt:lpstr>Helvetica Neue</vt:lpstr>
      <vt:lpstr>Helvetica Neue Medium</vt:lpstr>
      <vt:lpstr>Helvetica Neue Light</vt:lpstr>
      <vt:lpstr>Arial</vt:lpstr>
      <vt:lpstr>Microsoft YaHei</vt:lpstr>
      <vt:lpstr>汉仪旗黑</vt:lpstr>
      <vt:lpstr>Microsoft JhengHei</vt:lpstr>
      <vt:lpstr>汉仪中简黑简</vt:lpstr>
      <vt:lpstr>Helvetica Light</vt:lpstr>
      <vt:lpstr>Helvetica Neue Black Condensed</vt:lpstr>
      <vt:lpstr>Thonburi</vt:lpstr>
      <vt:lpstr>Microsoft YaHei</vt:lpstr>
      <vt:lpstr>SimSun</vt:lpstr>
      <vt:lpstr>Arial Unicode MS</vt:lpstr>
      <vt:lpstr>汉仪书宋二KW</vt:lpstr>
      <vt:lpstr>Wingdings</vt:lpstr>
      <vt:lpstr>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
  <cp:lastModifiedBy>WPS_1755346532</cp:lastModifiedBy>
  <cp:revision>116</cp:revision>
  <dcterms:created xsi:type="dcterms:W3CDTF">2025-10-03T19:31:08Z</dcterms:created>
  <dcterms:modified xsi:type="dcterms:W3CDTF">2025-10-03T19:31:08Z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6E4DF0260F0C2EEE7F6DDE687D880B91_43</vt:lpwstr>
  </property>
  <property fmtid="{D5CDD505-2E9C-101B-9397-08002B2CF9AE}" pid="3" name="KSOProductBuildVer">
    <vt:lpwstr>1028-6.2.2.8394</vt:lpwstr>
  </property>
</Properties>
</file>